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3"/>
    <p:sldId id="260" r:id="rId4"/>
    <p:sldId id="363" r:id="rId5"/>
    <p:sldId id="364" r:id="rId6"/>
    <p:sldId id="376" r:id="rId7"/>
    <p:sldId id="420" r:id="rId8"/>
    <p:sldId id="421" r:id="rId9"/>
    <p:sldId id="418" r:id="rId10"/>
    <p:sldId id="419" r:id="rId11"/>
    <p:sldId id="366" r:id="rId12"/>
    <p:sldId id="367" r:id="rId13"/>
    <p:sldId id="368" r:id="rId14"/>
    <p:sldId id="369" r:id="rId15"/>
    <p:sldId id="370" r:id="rId16"/>
    <p:sldId id="371" r:id="rId17"/>
    <p:sldId id="372" r:id="rId18"/>
    <p:sldId id="358" r:id="rId19"/>
    <p:sldId id="343" r:id="rId20"/>
    <p:sldId id="387" r:id="rId21"/>
    <p:sldId id="388" r:id="rId22"/>
    <p:sldId id="389" r:id="rId23"/>
    <p:sldId id="390" r:id="rId24"/>
    <p:sldId id="391" r:id="rId25"/>
    <p:sldId id="392" r:id="rId26"/>
    <p:sldId id="393" r:id="rId27"/>
    <p:sldId id="365" r:id="rId28"/>
    <p:sldId id="394" r:id="rId29"/>
    <p:sldId id="467" r:id="rId30"/>
    <p:sldId id="395" r:id="rId31"/>
    <p:sldId id="397" r:id="rId32"/>
    <p:sldId id="398" r:id="rId33"/>
    <p:sldId id="399" r:id="rId34"/>
    <p:sldId id="400" r:id="rId35"/>
    <p:sldId id="401" r:id="rId36"/>
    <p:sldId id="402" r:id="rId37"/>
    <p:sldId id="403" r:id="rId38"/>
    <p:sldId id="404" r:id="rId39"/>
    <p:sldId id="405" r:id="rId40"/>
    <p:sldId id="468" r:id="rId41"/>
    <p:sldId id="406" r:id="rId42"/>
    <p:sldId id="407" r:id="rId43"/>
    <p:sldId id="408" r:id="rId44"/>
    <p:sldId id="469" r:id="rId45"/>
    <p:sldId id="409" r:id="rId46"/>
    <p:sldId id="410" r:id="rId47"/>
    <p:sldId id="411" r:id="rId48"/>
    <p:sldId id="412" r:id="rId49"/>
    <p:sldId id="470" r:id="rId50"/>
    <p:sldId id="413" r:id="rId51"/>
    <p:sldId id="414" r:id="rId52"/>
    <p:sldId id="415" r:id="rId53"/>
    <p:sldId id="416" r:id="rId54"/>
    <p:sldId id="585" r:id="rId55"/>
    <p:sldId id="586" r:id="rId56"/>
    <p:sldId id="587" r:id="rId57"/>
    <p:sldId id="588" r:id="rId58"/>
    <p:sldId id="590" r:id="rId59"/>
    <p:sldId id="374" r:id="rId60"/>
    <p:sldId id="464" r:id="rId61"/>
    <p:sldId id="465" r:id="rId62"/>
    <p:sldId id="471" r:id="rId63"/>
    <p:sldId id="463"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5" autoAdjust="0"/>
    <p:restoredTop sz="94660"/>
  </p:normalViewPr>
  <p:slideViewPr>
    <p:cSldViewPr snapToGrid="0" snapToObjects="1">
      <p:cViewPr varScale="1">
        <p:scale>
          <a:sx n="78" d="100"/>
          <a:sy n="78" d="100"/>
        </p:scale>
        <p:origin x="696" y="62"/>
      </p:cViewPr>
      <p:guideLst>
        <p:guide orient="horz" pos="2256"/>
        <p:guide pos="38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notesMaster" Target="notesMasters/notesMaster1.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5CE4A-EC38-469A-ACF3-29E03C2706B3}" type="datetimeFigureOut">
              <a:rPr lang="en-IN" smtClean="0"/>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779C8-6F2F-4800-8537-D7120C3AECF8}" type="slidenum">
              <a:rPr lang="en-IN" smtClean="0"/>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3"/>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63D55A-910B-4EC3-98E0-4C5EF749083B}" type="datetime2">
              <a:rPr lang="en-US" smtClean="0"/>
            </a:fld>
            <a:endParaRPr lang="en-US" dirty="0"/>
          </a:p>
        </p:txBody>
      </p:sp>
      <p:sp>
        <p:nvSpPr>
          <p:cNvPr id="5" name="Footer Placeholder 4"/>
          <p:cNvSpPr>
            <a:spLocks noGrp="1"/>
          </p:cNvSpPr>
          <p:nvPr>
            <p:ph type="ftr" sz="quarter" idx="11"/>
          </p:nvPr>
        </p:nvSpPr>
        <p:spPr/>
        <p:txBody>
          <a:bodyPr/>
          <a:lstStyle/>
          <a:p>
            <a:r>
              <a:rPr lang="en-US" dirty="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F5E4037-1F35-4BFB-BFC6-715B1647F08F}" type="datetime2">
              <a:rPr lang="en-US" smtClean="0"/>
            </a:fld>
            <a:endParaRPr lang="en-US" dirty="0"/>
          </a:p>
        </p:txBody>
      </p:sp>
      <p:sp>
        <p:nvSpPr>
          <p:cNvPr id="5" name="Footer Placeholder 4"/>
          <p:cNvSpPr>
            <a:spLocks noGrp="1"/>
          </p:cNvSpPr>
          <p:nvPr>
            <p:ph type="ftr" sz="quarter" idx="11"/>
          </p:nvPr>
        </p:nvSpPr>
        <p:spPr/>
        <p:txBody>
          <a:bodyPr/>
          <a:lstStyle/>
          <a:p>
            <a:r>
              <a:rPr lang="en-US" dirty="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F550992-F15F-4FC4-83AD-4BFECBB3CE11}" type="datetime2">
              <a:rPr lang="en-US" smtClean="0"/>
            </a:fld>
            <a:endParaRPr lang="en-US" dirty="0"/>
          </a:p>
        </p:txBody>
      </p:sp>
      <p:sp>
        <p:nvSpPr>
          <p:cNvPr id="5" name="Footer Placeholder 4"/>
          <p:cNvSpPr>
            <a:spLocks noGrp="1"/>
          </p:cNvSpPr>
          <p:nvPr>
            <p:ph type="ftr" sz="quarter" idx="11"/>
          </p:nvPr>
        </p:nvSpPr>
        <p:spPr/>
        <p:txBody>
          <a:bodyPr/>
          <a:lstStyle/>
          <a:p>
            <a:r>
              <a:rPr lang="en-US" dirty="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lstStyle/>
          <a:p>
            <a:r>
              <a:rPr lang="en-US" dirty="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7"/>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ABCB188-E977-48FC-992D-2A346BC6DDB5}" type="datetime2">
              <a:rPr lang="en-US" smtClean="0"/>
            </a:fld>
            <a:endParaRPr lang="en-US" dirty="0"/>
          </a:p>
        </p:txBody>
      </p:sp>
      <p:sp>
        <p:nvSpPr>
          <p:cNvPr id="5" name="Footer Placeholder 4"/>
          <p:cNvSpPr>
            <a:spLocks noGrp="1"/>
          </p:cNvSpPr>
          <p:nvPr>
            <p:ph type="ftr" sz="quarter" idx="11"/>
          </p:nvPr>
        </p:nvSpPr>
        <p:spPr/>
        <p:txBody>
          <a:bodyPr/>
          <a:lstStyle/>
          <a:p>
            <a:r>
              <a:rPr lang="en-US" dirty="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A8BE3AC-6A30-4571-9FA4-414115DFFC61}" type="datetime2">
              <a:rPr lang="en-US" smtClean="0"/>
            </a:fld>
            <a:endParaRPr lang="en-US" dirty="0"/>
          </a:p>
        </p:txBody>
      </p:sp>
      <p:sp>
        <p:nvSpPr>
          <p:cNvPr id="6" name="Footer Placeholder 5"/>
          <p:cNvSpPr>
            <a:spLocks noGrp="1"/>
          </p:cNvSpPr>
          <p:nvPr>
            <p:ph type="ftr" sz="quarter" idx="11"/>
          </p:nvPr>
        </p:nvSpPr>
        <p:spPr/>
        <p:txBody>
          <a:bodyPr/>
          <a:lstStyle/>
          <a:p>
            <a:r>
              <a:rPr lang="en-US" dirty="0"/>
              <a:t>IT@HCST</a:t>
            </a:r>
            <a:endParaRPr lang="en-US" dirty="0"/>
          </a:p>
        </p:txBody>
      </p:sp>
      <p:sp>
        <p:nvSpPr>
          <p:cNvPr id="7" name="Slide Number Placeholder 6"/>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AECB8AB2-749F-4A15-A85B-0C3DADFAEFD2}" type="datetime2">
              <a:rPr lang="en-US" smtClean="0"/>
            </a:fld>
            <a:endParaRPr lang="en-US" dirty="0"/>
          </a:p>
        </p:txBody>
      </p:sp>
      <p:sp>
        <p:nvSpPr>
          <p:cNvPr id="8" name="Footer Placeholder 7"/>
          <p:cNvSpPr>
            <a:spLocks noGrp="1"/>
          </p:cNvSpPr>
          <p:nvPr>
            <p:ph type="ftr" sz="quarter" idx="11"/>
          </p:nvPr>
        </p:nvSpPr>
        <p:spPr/>
        <p:txBody>
          <a:bodyPr/>
          <a:lstStyle/>
          <a:p>
            <a:r>
              <a:rPr lang="en-US" dirty="0"/>
              <a:t>IT@HCST</a:t>
            </a:r>
            <a:endParaRPr lang="en-US" dirty="0"/>
          </a:p>
        </p:txBody>
      </p:sp>
      <p:sp>
        <p:nvSpPr>
          <p:cNvPr id="9" name="Slide Number Placeholder 8"/>
          <p:cNvSpPr>
            <a:spLocks noGrp="1"/>
          </p:cNvSpPr>
          <p:nvPr>
            <p:ph type="sldNum" sz="quarter" idx="12"/>
          </p:nvPr>
        </p:nvSpPr>
        <p:spPr/>
        <p:txBody>
          <a:bodyPr/>
          <a:lstStyle/>
          <a:p>
            <a:fld id="{132D015C-86D2-6E47-B92C-AA3F74A3BB30}" type="slidenum">
              <a:rPr lang="en-US" smtClean="0"/>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2459752-FC9C-4EB3-8275-D8FF20169C81}" type="datetime2">
              <a:rPr lang="en-US" smtClean="0"/>
            </a:fld>
            <a:endParaRPr lang="en-US" dirty="0"/>
          </a:p>
        </p:txBody>
      </p:sp>
      <p:sp>
        <p:nvSpPr>
          <p:cNvPr id="4" name="Footer Placeholder 3"/>
          <p:cNvSpPr>
            <a:spLocks noGrp="1"/>
          </p:cNvSpPr>
          <p:nvPr>
            <p:ph type="ftr" sz="quarter" idx="11"/>
          </p:nvPr>
        </p:nvSpPr>
        <p:spPr/>
        <p:txBody>
          <a:bodyPr/>
          <a:lstStyle/>
          <a:p>
            <a:r>
              <a:rPr lang="en-US" dirty="0"/>
              <a:t>IT@HCST</a:t>
            </a:r>
            <a:endParaRPr lang="en-US" dirty="0"/>
          </a:p>
        </p:txBody>
      </p:sp>
      <p:sp>
        <p:nvSpPr>
          <p:cNvPr id="5" name="Slide Number Placeholder 4"/>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6E72-EFFC-4FBE-A67B-4C5616CC768C}" type="datetime2">
              <a:rPr lang="en-US" smtClean="0"/>
            </a:fld>
            <a:endParaRPr lang="en-US" dirty="0"/>
          </a:p>
        </p:txBody>
      </p:sp>
      <p:sp>
        <p:nvSpPr>
          <p:cNvPr id="3" name="Footer Placeholder 2"/>
          <p:cNvSpPr>
            <a:spLocks noGrp="1"/>
          </p:cNvSpPr>
          <p:nvPr>
            <p:ph type="ftr" sz="quarter" idx="11"/>
          </p:nvPr>
        </p:nvSpPr>
        <p:spPr/>
        <p:txBody>
          <a:bodyPr/>
          <a:lstStyle/>
          <a:p>
            <a:r>
              <a:rPr lang="en-US" dirty="0"/>
              <a:t>IT@HCST</a:t>
            </a:r>
            <a:endParaRPr lang="en-US" dirty="0"/>
          </a:p>
        </p:txBody>
      </p:sp>
      <p:sp>
        <p:nvSpPr>
          <p:cNvPr id="4" name="Slide Number Placeholder 3"/>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09601" y="2130555"/>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F947F47-6309-4B75-B3FE-6B2C1E963915}" type="datetime2">
              <a:rPr lang="en-US" smtClean="0"/>
            </a:fld>
            <a:endParaRPr lang="en-US" dirty="0"/>
          </a:p>
        </p:txBody>
      </p:sp>
      <p:sp>
        <p:nvSpPr>
          <p:cNvPr id="6" name="Footer Placeholder 5"/>
          <p:cNvSpPr>
            <a:spLocks noGrp="1"/>
          </p:cNvSpPr>
          <p:nvPr>
            <p:ph type="ftr" sz="quarter" idx="11"/>
          </p:nvPr>
        </p:nvSpPr>
        <p:spPr/>
        <p:txBody>
          <a:bodyPr/>
          <a:lstStyle/>
          <a:p>
            <a:r>
              <a:rPr lang="en-US" dirty="0"/>
              <a:t>IT@HCST</a:t>
            </a:r>
            <a:endParaRPr lang="en-US" dirty="0"/>
          </a:p>
        </p:txBody>
      </p:sp>
      <p:sp>
        <p:nvSpPr>
          <p:cNvPr id="7" name="Slide Number Placeholder 6"/>
          <p:cNvSpPr>
            <a:spLocks noGrp="1"/>
          </p:cNvSpPr>
          <p:nvPr>
            <p:ph type="sldNum" sz="quarter" idx="12"/>
          </p:nvPr>
        </p:nvSpPr>
        <p:spPr/>
        <p:txBody>
          <a:bodyPr/>
          <a:lstStyle/>
          <a:p>
            <a:fld id="{132D015C-86D2-6E47-B92C-AA3F74A3BB30}" type="slidenum">
              <a:rPr lang="en-US" smtClean="0"/>
            </a:fld>
            <a:endParaRPr lang="en-US" dirty="0"/>
          </a:p>
        </p:txBody>
      </p:sp>
      <p:cxnSp>
        <p:nvCxnSpPr>
          <p:cNvPr id="9" name="Straight Connector 8"/>
          <p:cNvCxnSpPr/>
          <p:nvPr/>
        </p:nvCxnSpPr>
        <p:spPr>
          <a:xfrm rot="5400000">
            <a:off x="912152" y="3579943"/>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hasCustomPrompt="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A59E855-E7C5-4F46-AB2D-9541CF4F7045}" type="datetime2">
              <a:rPr lang="en-US" smtClean="0"/>
            </a:fld>
            <a:endParaRPr lang="en-US" dirty="0"/>
          </a:p>
        </p:txBody>
      </p:sp>
      <p:sp>
        <p:nvSpPr>
          <p:cNvPr id="6" name="Footer Placeholder 5"/>
          <p:cNvSpPr>
            <a:spLocks noGrp="1"/>
          </p:cNvSpPr>
          <p:nvPr>
            <p:ph type="ftr" sz="quarter" idx="11"/>
          </p:nvPr>
        </p:nvSpPr>
        <p:spPr/>
        <p:txBody>
          <a:bodyPr/>
          <a:lstStyle/>
          <a:p>
            <a:r>
              <a:rPr lang="en-US" dirty="0"/>
              <a:t>IT@HCST</a:t>
            </a:r>
            <a:endParaRPr lang="en-US" dirty="0"/>
          </a:p>
        </p:txBody>
      </p:sp>
      <p:sp>
        <p:nvSpPr>
          <p:cNvPr id="7" name="Slide Number Placeholder 6"/>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36347925-6E9F-457B-BED8-31C15BB5B863}" type="datetime2">
              <a:rPr lang="en-US" smtClean="0"/>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r>
              <a:rPr lang="en-US" dirty="0"/>
              <a:t>IT@HCST</a:t>
            </a: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132D015C-86D2-6E47-B92C-AA3F74A3BB30}"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426827"/>
            <a:ext cx="7848600" cy="1927225"/>
          </a:xfrm>
        </p:spPr>
        <p:txBody>
          <a:bodyPr/>
          <a:lstStyle/>
          <a:p>
            <a:pPr algn="ctr"/>
            <a:r>
              <a:rPr lang="en-US" sz="2800" b="1" dirty="0">
                <a:solidFill>
                  <a:schemeClr val="tx1"/>
                </a:solidFill>
              </a:rPr>
              <a:t>Final Year Project</a:t>
            </a:r>
            <a:br>
              <a:rPr lang="en-US" sz="2800" b="1" dirty="0">
                <a:solidFill>
                  <a:schemeClr val="tx1"/>
                </a:solidFill>
              </a:rPr>
            </a:br>
            <a:r>
              <a:rPr lang="en-US" sz="2800" b="1" dirty="0">
                <a:solidFill>
                  <a:schemeClr val="tx1"/>
                </a:solidFill>
              </a:rPr>
              <a:t>on</a:t>
            </a:r>
            <a:br>
              <a:rPr lang="en-US" sz="3200" dirty="0">
                <a:solidFill>
                  <a:schemeClr val="tx1"/>
                </a:solidFill>
              </a:rPr>
            </a:br>
            <a:r>
              <a:rPr lang="en-US" sz="3200" dirty="0">
                <a:solidFill>
                  <a:schemeClr val="tx1"/>
                </a:solidFill>
              </a:rPr>
              <a:t>Skin disease </a:t>
            </a:r>
            <a:r>
              <a:rPr lang="en-IN" altLang="en-US" sz="3200" dirty="0">
                <a:solidFill>
                  <a:schemeClr val="tx1"/>
                </a:solidFill>
              </a:rPr>
              <a:t>Detection </a:t>
            </a:r>
            <a:r>
              <a:rPr lang="en-US" sz="3200" dirty="0">
                <a:solidFill>
                  <a:schemeClr val="tx1"/>
                </a:solidFill>
              </a:rPr>
              <a:t>using conv</a:t>
            </a:r>
            <a:r>
              <a:rPr lang="en-IN" altLang="en-US" sz="3200" dirty="0">
                <a:solidFill>
                  <a:schemeClr val="tx1"/>
                </a:solidFill>
              </a:rPr>
              <a:t>olu</a:t>
            </a:r>
            <a:r>
              <a:rPr lang="en-US" sz="3200" dirty="0">
                <a:solidFill>
                  <a:schemeClr val="tx1"/>
                </a:solidFill>
              </a:rPr>
              <a:t>tional neural network</a:t>
            </a:r>
            <a:endParaRPr lang="en-US" sz="3200" dirty="0">
              <a:solidFill>
                <a:schemeClr val="tx1"/>
              </a:solidFill>
            </a:endParaRPr>
          </a:p>
        </p:txBody>
      </p:sp>
      <p:sp>
        <p:nvSpPr>
          <p:cNvPr id="3" name="Subtitle 2"/>
          <p:cNvSpPr>
            <a:spLocks noGrp="1"/>
          </p:cNvSpPr>
          <p:nvPr>
            <p:ph type="subTitle" idx="1"/>
          </p:nvPr>
        </p:nvSpPr>
        <p:spPr>
          <a:xfrm>
            <a:off x="750570" y="4208298"/>
            <a:ext cx="3855085" cy="861541"/>
          </a:xfrm>
        </p:spPr>
        <p:txBody>
          <a:bodyPr>
            <a:normAutofit/>
          </a:bodyPr>
          <a:lstStyle/>
          <a:p>
            <a:r>
              <a:rPr lang="en-US" b="1" dirty="0">
                <a:solidFill>
                  <a:schemeClr val="tx1"/>
                </a:solidFill>
              </a:rPr>
              <a:t>Project Guide:</a:t>
            </a:r>
            <a:endParaRPr lang="en-US" b="1" dirty="0">
              <a:solidFill>
                <a:schemeClr val="tx1"/>
              </a:solidFill>
            </a:endParaRPr>
          </a:p>
          <a:p>
            <a:r>
              <a:rPr lang="en-US" sz="2000" dirty="0">
                <a:solidFill>
                  <a:schemeClr val="tx1"/>
                </a:solidFill>
              </a:rPr>
              <a:t> Dr. Shankar Thawkar</a:t>
            </a:r>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dirty="0">
              <a:solidFill>
                <a:schemeClr val="tx1"/>
              </a:solidFill>
            </a:endParaRPr>
          </a:p>
        </p:txBody>
      </p:sp>
      <p:sp>
        <p:nvSpPr>
          <p:cNvPr id="4" name="TextBox 3"/>
          <p:cNvSpPr txBox="1"/>
          <p:nvPr/>
        </p:nvSpPr>
        <p:spPr>
          <a:xfrm>
            <a:off x="1385555" y="371231"/>
            <a:ext cx="9497089" cy="830997"/>
          </a:xfrm>
          <a:prstGeom prst="rect">
            <a:avLst/>
          </a:prstGeom>
          <a:noFill/>
        </p:spPr>
        <p:txBody>
          <a:bodyPr wrap="square" rtlCol="0">
            <a:spAutoFit/>
          </a:bodyPr>
          <a:lstStyle/>
          <a:p>
            <a:pPr algn="ctr"/>
            <a:r>
              <a:rPr lang="en-US" sz="2400" b="1" dirty="0">
                <a:solidFill>
                  <a:srgbClr val="800000"/>
                </a:solidFill>
              </a:rPr>
              <a:t>Hindustan College of Science and Technology, Farah, Mathura</a:t>
            </a:r>
            <a:endParaRPr lang="en-US" sz="2400" b="1" dirty="0">
              <a:solidFill>
                <a:srgbClr val="800000"/>
              </a:solidFill>
            </a:endParaRPr>
          </a:p>
          <a:p>
            <a:pPr algn="ctr"/>
            <a:r>
              <a:rPr lang="en-US" sz="2400" b="1" dirty="0">
                <a:solidFill>
                  <a:srgbClr val="800000"/>
                </a:solidFill>
              </a:rPr>
              <a:t>Department of Information Technology</a:t>
            </a:r>
            <a:endParaRPr lang="en-US" sz="2400" b="1" dirty="0">
              <a:solidFill>
                <a:srgbClr val="800000"/>
              </a:solidFill>
            </a:endParaRPr>
          </a:p>
        </p:txBody>
      </p:sp>
      <p:sp>
        <p:nvSpPr>
          <p:cNvPr id="6" name="Subtitle 2"/>
          <p:cNvSpPr txBox="1"/>
          <p:nvPr/>
        </p:nvSpPr>
        <p:spPr>
          <a:xfrm>
            <a:off x="7700084" y="4208297"/>
            <a:ext cx="4491916" cy="2356233"/>
          </a:xfrm>
          <a:prstGeom prst="rect">
            <a:avLst/>
          </a:prstGeom>
        </p:spPr>
        <p:txBody>
          <a:bodyPr vert="horz" lIns="91440" tIns="45720" rIns="91440" bIns="45720" rtlCol="0">
            <a:normAutofit fontScale="90000" lnSpcReduction="20000"/>
          </a:bodyPr>
          <a:lstStyle>
            <a:lvl1pPr marL="0" indent="0" algn="l" defTabSz="914400" rtl="0" eaLnBrk="1" latinLnBrk="0" hangingPunct="1">
              <a:spcBef>
                <a:spcPct val="20000"/>
              </a:spcBef>
              <a:buClr>
                <a:schemeClr val="accent1"/>
              </a:buClr>
              <a:buSzPct val="85000"/>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anose="020B0604020202020204"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9pPr>
          </a:lstStyle>
          <a:p>
            <a:r>
              <a:rPr lang="en-US" b="1" dirty="0">
                <a:solidFill>
                  <a:schemeClr val="tx1"/>
                </a:solidFill>
              </a:rPr>
              <a:t>Member:</a:t>
            </a:r>
            <a:endParaRPr lang="en-US" b="1" dirty="0">
              <a:solidFill>
                <a:schemeClr val="tx1"/>
              </a:solidFill>
            </a:endParaRPr>
          </a:p>
          <a:p>
            <a:r>
              <a:rPr lang="en-US" sz="1800" dirty="0">
                <a:solidFill>
                  <a:schemeClr val="tx1"/>
                </a:solidFill>
              </a:rPr>
              <a:t>1.Himanshu Moolchandani</a:t>
            </a:r>
            <a:endParaRPr lang="en-US" sz="1800" dirty="0">
              <a:solidFill>
                <a:schemeClr val="tx1"/>
              </a:solidFill>
            </a:endParaRPr>
          </a:p>
          <a:p>
            <a:r>
              <a:rPr lang="en-US" sz="1800" dirty="0">
                <a:solidFill>
                  <a:schemeClr val="tx1"/>
                </a:solidFill>
              </a:rPr>
              <a:t>                (1900640130002)</a:t>
            </a:r>
            <a:endParaRPr lang="en-US" sz="1800" dirty="0">
              <a:solidFill>
                <a:schemeClr val="tx1"/>
              </a:solidFill>
            </a:endParaRPr>
          </a:p>
          <a:p>
            <a:r>
              <a:rPr lang="en-IN" altLang="en-US" sz="1800" dirty="0">
                <a:solidFill>
                  <a:schemeClr val="tx1"/>
                </a:solidFill>
              </a:rPr>
              <a:t>2. Kunal</a:t>
            </a:r>
            <a:endParaRPr lang="en-IN" altLang="en-US" sz="1800" dirty="0">
              <a:solidFill>
                <a:schemeClr val="tx1"/>
              </a:solidFill>
            </a:endParaRPr>
          </a:p>
          <a:p>
            <a:r>
              <a:rPr lang="en-IN" altLang="en-US" sz="1800" dirty="0">
                <a:solidFill>
                  <a:schemeClr val="tx1"/>
                </a:solidFill>
              </a:rPr>
              <a:t>                (1900640130004)</a:t>
            </a:r>
            <a:endParaRPr lang="en-IN" altLang="en-US" sz="1800" dirty="0">
              <a:solidFill>
                <a:schemeClr val="tx1"/>
              </a:solidFill>
            </a:endParaRPr>
          </a:p>
          <a:p>
            <a:r>
              <a:rPr lang="en-IN" altLang="en-US" sz="1800" dirty="0">
                <a:solidFill>
                  <a:schemeClr val="tx1"/>
                </a:solidFill>
              </a:rPr>
              <a:t>3. Vivek (1900640130008)</a:t>
            </a:r>
            <a:endParaRPr lang="en-US" sz="1800" dirty="0">
              <a:solidFill>
                <a:schemeClr val="tx1"/>
              </a:solidFill>
            </a:endParaRPr>
          </a:p>
          <a:p>
            <a:endParaRPr lang="en-US" sz="1800" dirty="0">
              <a:solidFill>
                <a:schemeClr val="tx1"/>
              </a:solidFill>
            </a:endParaRPr>
          </a:p>
          <a:p>
            <a:r>
              <a:rPr lang="en-US" sz="1800" dirty="0">
                <a:solidFill>
                  <a:schemeClr val="tx1"/>
                </a:solidFill>
              </a:rPr>
              <a:t> </a:t>
            </a:r>
            <a:endParaRPr lang="en-US" sz="1800" dirty="0">
              <a:solidFill>
                <a:schemeClr val="tx1"/>
              </a:solidFill>
            </a:endParaRPr>
          </a:p>
          <a:p>
            <a:r>
              <a:rPr lang="en-US" sz="1800" dirty="0">
                <a:solidFill>
                  <a:schemeClr val="tx1"/>
                </a:solidFill>
              </a:rPr>
              <a:t>	</a:t>
            </a:r>
            <a:endParaRPr lang="en-US" sz="1800" dirty="0">
              <a:solidFill>
                <a:schemeClr val="tx1"/>
              </a:solidFill>
            </a:endParaRPr>
          </a:p>
        </p:txBody>
      </p:sp>
      <p:sp>
        <p:nvSpPr>
          <p:cNvPr id="7" name="Subtitle 2"/>
          <p:cNvSpPr txBox="1"/>
          <p:nvPr/>
        </p:nvSpPr>
        <p:spPr>
          <a:xfrm>
            <a:off x="746087" y="5069432"/>
            <a:ext cx="2756218" cy="861541"/>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85000"/>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anose="020B0604020202020204"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9pPr>
          </a:lstStyle>
          <a:p>
            <a:endParaRPr lang="en-US" b="1" dirty="0">
              <a:solidFill>
                <a:schemeClr val="tx1"/>
              </a:solidFill>
            </a:endParaRPr>
          </a:p>
        </p:txBody>
      </p:sp>
      <p:pic>
        <p:nvPicPr>
          <p:cNvPr id="9" name="Picture 8"/>
          <p:cNvPicPr>
            <a:picLocks noChangeAspect="1"/>
          </p:cNvPicPr>
          <p:nvPr/>
        </p:nvPicPr>
        <p:blipFill>
          <a:blip r:embed="rId1"/>
          <a:stretch>
            <a:fillRect/>
          </a:stretch>
        </p:blipFill>
        <p:spPr>
          <a:xfrm>
            <a:off x="5102289" y="3587979"/>
            <a:ext cx="1987421" cy="1916690"/>
          </a:xfrm>
          <a:prstGeom prst="rect">
            <a:avLst/>
          </a:prstGeom>
        </p:spPr>
      </p:pic>
      <p:sp>
        <p:nvSpPr>
          <p:cNvPr id="10" name="Date Placeholder 9"/>
          <p:cNvSpPr>
            <a:spLocks noGrp="1"/>
          </p:cNvSpPr>
          <p:nvPr>
            <p:ph type="dt" sz="half" idx="10"/>
          </p:nvPr>
        </p:nvSpPr>
        <p:spPr/>
        <p:txBody>
          <a:bodyPr/>
          <a:lstStyle/>
          <a:p>
            <a:fld id="{A6F22EFA-4322-41BB-8CA4-4E30DE9F6762}" type="datetime2">
              <a:rPr lang="en-US" smtClean="0"/>
            </a:fld>
            <a:endParaRPr lang="en-US" dirty="0"/>
          </a:p>
        </p:txBody>
      </p:sp>
      <p:sp>
        <p:nvSpPr>
          <p:cNvPr id="11" name="Footer Placeholder 10"/>
          <p:cNvSpPr>
            <a:spLocks noGrp="1"/>
          </p:cNvSpPr>
          <p:nvPr>
            <p:ph type="ftr" sz="quarter" idx="11"/>
          </p:nvPr>
        </p:nvSpPr>
        <p:spPr/>
        <p:txBody>
          <a:bodyPr/>
          <a:lstStyle/>
          <a:p>
            <a:r>
              <a:rPr lang="en-US" dirty="0"/>
              <a:t>IT@HCST</a:t>
            </a:r>
            <a:endParaRPr lang="en-US" dirty="0"/>
          </a:p>
        </p:txBody>
      </p:sp>
      <p:sp>
        <p:nvSpPr>
          <p:cNvPr id="12" name="Slide Number Placeholder 11"/>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b="1" dirty="0" smtClean="0">
                <a:latin typeface="Times New Roman" panose="02020603050405020304" pitchFamily="18" charset="0"/>
                <a:cs typeface="Times New Roman" panose="02020603050405020304" pitchFamily="18" charset="0"/>
                <a:sym typeface="+mn-ea"/>
              </a:rPr>
              <a:t>                              </a:t>
            </a:r>
            <a:r>
              <a:rPr lang="en-US" b="1" dirty="0" smtClean="0">
                <a:latin typeface="Times New Roman" panose="02020603050405020304" pitchFamily="18" charset="0"/>
                <a:cs typeface="Times New Roman" panose="02020603050405020304" pitchFamily="18" charset="0"/>
                <a:sym typeface="+mn-ea"/>
              </a:rPr>
              <a:t>Iterative Waterfall Model</a:t>
            </a:r>
            <a:br>
              <a:rPr lang="en-US" b="1" dirty="0" smtClean="0">
                <a:latin typeface="Times New Roman" panose="02020603050405020304" pitchFamily="18" charset="0"/>
                <a:cs typeface="Times New Roman" panose="02020603050405020304" pitchFamily="18" charset="0"/>
              </a:rPr>
            </a:br>
            <a:endParaRPr lang="en-US"/>
          </a:p>
        </p:txBody>
      </p:sp>
      <p:sp>
        <p:nvSpPr>
          <p:cNvPr id="3" name="Content Placeholder 2"/>
          <p:cNvSpPr>
            <a:spLocks noGrp="1"/>
          </p:cNvSpPr>
          <p:nvPr>
            <p:ph idx="1"/>
          </p:nvPr>
        </p:nvSpPr>
        <p:spPr/>
        <p:txBody>
          <a:bodyPr>
            <a:normAutofit fontScale="90000" lnSpcReduction="10000"/>
          </a:bodyPr>
          <a:p>
            <a:pPr>
              <a:buFont typeface="Wingdings" panose="05000000000000000000" charset="0"/>
              <a:buChar char="Ø"/>
            </a:pPr>
            <a:r>
              <a:rPr lang="en-IN" altLang="en-US"/>
              <a:t> </a:t>
            </a:r>
            <a:r>
              <a:rPr lang="en-US" dirty="0" smtClean="0">
                <a:latin typeface="Times New Roman" panose="02020603050405020304" pitchFamily="18" charset="0"/>
                <a:cs typeface="Times New Roman" panose="02020603050405020304" pitchFamily="18" charset="0"/>
                <a:sym typeface="+mn-ea"/>
              </a:rPr>
              <a:t>In a practical software development project, the classical waterfall model is hard to use.</a:t>
            </a:r>
            <a:endParaRPr lang="en-US" dirty="0" smtClean="0">
              <a:latin typeface="Times New Roman" panose="02020603050405020304" pitchFamily="18" charset="0"/>
              <a:cs typeface="Times New Roman" panose="02020603050405020304" pitchFamily="18" charset="0"/>
              <a:sym typeface="+mn-ea"/>
            </a:endParaRPr>
          </a:p>
          <a:p>
            <a:pPr marL="0" indent="0">
              <a:buFont typeface="Wingdings" panose="05000000000000000000" charset="0"/>
              <a:buNone/>
            </a:pPr>
            <a:endParaRPr lang="en-US" dirty="0" smtClean="0">
              <a:latin typeface="Times New Roman" panose="02020603050405020304" pitchFamily="18" charset="0"/>
              <a:cs typeface="Times New Roman" panose="02020603050405020304" pitchFamily="18" charset="0"/>
            </a:endParaRPr>
          </a:p>
          <a:p>
            <a:pPr>
              <a:buClr>
                <a:schemeClr val="accent1"/>
              </a:buClr>
              <a:buFont typeface="Wingdings" panose="05000000000000000000" pitchFamily="2" charset="2"/>
              <a:buChar char="Ø"/>
            </a:pPr>
            <a:r>
              <a:rPr lang="en-IN" altLang="en-US"/>
              <a:t> </a:t>
            </a:r>
            <a:r>
              <a:rPr lang="en-US" dirty="0" smtClean="0">
                <a:latin typeface="Times New Roman" panose="02020603050405020304" pitchFamily="18" charset="0"/>
                <a:cs typeface="Times New Roman" panose="02020603050405020304" pitchFamily="18" charset="0"/>
                <a:sym typeface="+mn-ea"/>
              </a:rPr>
              <a:t>Once defect is detected, the engineers need to go back to the phase where the defects had occurred and redo some work done during that phase and the subsequent phases to correct the defects and its effect on the latter phases.</a:t>
            </a:r>
            <a:endParaRPr lang="en-US" dirty="0" smtClean="0">
              <a:latin typeface="Times New Roman" panose="02020603050405020304" pitchFamily="18" charset="0"/>
              <a:cs typeface="Times New Roman" panose="02020603050405020304" pitchFamily="18" charset="0"/>
              <a:sym typeface="+mn-ea"/>
            </a:endParaRPr>
          </a:p>
          <a:p>
            <a:pPr marL="0" indent="0">
              <a:buClr>
                <a:schemeClr val="accent1"/>
              </a:buClr>
              <a:buFont typeface="Wingdings" panose="05000000000000000000" pitchFamily="2" charset="2"/>
              <a:buNone/>
            </a:pPr>
            <a:endParaRPr lang="en-US" dirty="0" smtClean="0">
              <a:latin typeface="Times New Roman" panose="02020603050405020304" pitchFamily="18" charset="0"/>
              <a:cs typeface="Times New Roman" panose="02020603050405020304" pitchFamily="18" charset="0"/>
            </a:endParaRPr>
          </a:p>
          <a:p>
            <a:pPr>
              <a:buClr>
                <a:schemeClr val="accent1"/>
              </a:buClr>
              <a:buFont typeface="Wingdings" panose="05000000000000000000" pitchFamily="2" charset="2"/>
              <a:buChar char="Ø"/>
            </a:pPr>
            <a:r>
              <a:rPr lang="en-IN" altLang="en-US"/>
              <a:t> </a:t>
            </a:r>
            <a:r>
              <a:rPr lang="en-US" dirty="0" smtClean="0">
                <a:latin typeface="Times New Roman" panose="02020603050405020304" pitchFamily="18" charset="0"/>
                <a:cs typeface="Times New Roman" panose="02020603050405020304" pitchFamily="18" charset="0"/>
                <a:sym typeface="+mn-ea"/>
              </a:rPr>
              <a:t>Therefore a feedback path is needed in the classical waterfall model from every phase to its preceding phase.</a:t>
            </a:r>
            <a:endParaRPr lang="en-US" dirty="0" smtClean="0">
              <a:latin typeface="Times New Roman" panose="02020603050405020304" pitchFamily="18" charset="0"/>
              <a:cs typeface="Times New Roman" panose="02020603050405020304" pitchFamily="18" charset="0"/>
              <a:sym typeface="+mn-ea"/>
            </a:endParaRPr>
          </a:p>
          <a:p>
            <a:pPr marL="0" indent="0">
              <a:buClr>
                <a:schemeClr val="accent1"/>
              </a:buClr>
              <a:buFont typeface="Wingdings" panose="05000000000000000000" pitchFamily="2" charset="2"/>
              <a:buNone/>
            </a:pPr>
            <a:endParaRPr lang="en-US" dirty="0" smtClean="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a:t> </a:t>
            </a:r>
            <a:r>
              <a:rPr lang="en-US" dirty="0" smtClean="0">
                <a:latin typeface="Times New Roman" panose="02020603050405020304" pitchFamily="18" charset="0"/>
                <a:cs typeface="Times New Roman" panose="02020603050405020304" pitchFamily="18" charset="0"/>
                <a:sym typeface="+mn-ea"/>
              </a:rPr>
              <a:t>So, Iterative waterfall model can be thought of as incorporating the necessary changes to 	the classical waterfall model to make it usable in practical software development projects.</a:t>
            </a:r>
            <a:endParaRPr lang="en-US"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endParaRPr lang="en-US" dirty="0" smtClean="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a:t> </a:t>
            </a:r>
            <a:r>
              <a:rPr lang="en-US" dirty="0" smtClean="0">
                <a:latin typeface="Times New Roman" panose="02020603050405020304" pitchFamily="18" charset="0"/>
                <a:cs typeface="Times New Roman" panose="02020603050405020304" pitchFamily="18" charset="0"/>
                <a:sym typeface="+mn-ea"/>
              </a:rPr>
              <a:t>  This also referred as Modified Waterfall Life-Cycle Model.</a:t>
            </a:r>
            <a:endParaRPr lang="en-US"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Iterative Waterfall Model</a:t>
            </a:r>
            <a:endParaRPr lang="en-IN" altLang="en-US"/>
          </a:p>
        </p:txBody>
      </p:sp>
      <p:pic>
        <p:nvPicPr>
          <p:cNvPr id="8" name="Content Placeholder 7" descr="Screenshot-2-5"/>
          <p:cNvPicPr>
            <a:picLocks noChangeAspect="1"/>
          </p:cNvPicPr>
          <p:nvPr>
            <p:ph idx="1"/>
          </p:nvPr>
        </p:nvPicPr>
        <p:blipFill>
          <a:blip r:embed="rId1"/>
          <a:stretch>
            <a:fillRect/>
          </a:stretch>
        </p:blipFill>
        <p:spPr>
          <a:xfrm>
            <a:off x="1758950" y="1485900"/>
            <a:ext cx="8876665" cy="4991100"/>
          </a:xfrm>
          <a:prstGeom prst="rect">
            <a:avLst/>
          </a:prstGeom>
          <a:noFill/>
        </p:spPr>
      </p:pic>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t>
            </a:r>
            <a:r>
              <a:rPr lang="en-US" b="1" dirty="0" smtClean="0">
                <a:solidFill>
                  <a:schemeClr val="tx1"/>
                </a:solidFill>
                <a:latin typeface="Times New Roman" panose="02020603050405020304" pitchFamily="18" charset="0"/>
                <a:cs typeface="Times New Roman" panose="02020603050405020304" pitchFamily="18" charset="0"/>
                <a:sym typeface="+mn-ea"/>
              </a:rPr>
              <a:t>Advantages of Iterative Waterfall Model</a:t>
            </a:r>
            <a:endParaRPr lang="en-IN" altLang="en-US"/>
          </a:p>
        </p:txBody>
      </p:sp>
      <p:sp>
        <p:nvSpPr>
          <p:cNvPr id="3" name="Content Placeholder 2"/>
          <p:cNvSpPr>
            <a:spLocks noGrp="1"/>
          </p:cNvSpPr>
          <p:nvPr>
            <p:ph idx="1"/>
          </p:nvPr>
        </p:nvSpPr>
        <p:spPr/>
        <p:txBody>
          <a:bodyPr/>
          <a:p>
            <a:pPr>
              <a:buFont typeface="Wingdings" panose="05000000000000000000" charset="0"/>
              <a:buChar char="Ø"/>
            </a:pPr>
            <a:r>
              <a:rPr lang="en-IN" altLang="en-US"/>
              <a:t> </a:t>
            </a:r>
            <a:r>
              <a:rPr lang="en-US" dirty="0" smtClean="0">
                <a:latin typeface="Times New Roman" panose="02020603050405020304" pitchFamily="18" charset="0"/>
                <a:cs typeface="Times New Roman" panose="02020603050405020304" pitchFamily="18" charset="0"/>
                <a:sym typeface="+mn-ea"/>
              </a:rPr>
              <a:t>Feedback Path: In the classical waterfall model, there are no feedback paths, so there is no mechanism for error correction.</a:t>
            </a:r>
            <a:endParaRPr lang="en-US"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endParaRPr lang="en-IN" altLang="en-US"/>
          </a:p>
          <a:p>
            <a:pPr algn="just">
              <a:buFont typeface="Wingdings" panose="05000000000000000000" pitchFamily="2" charset="2"/>
              <a:buChar char="Ø"/>
            </a:pPr>
            <a:r>
              <a:rPr lang="en-IN" altLang="en-US"/>
              <a:t> </a:t>
            </a:r>
            <a:r>
              <a:rPr lang="en-US" dirty="0" smtClean="0">
                <a:latin typeface="Times New Roman" panose="02020603050405020304" pitchFamily="18" charset="0"/>
                <a:cs typeface="Times New Roman" panose="02020603050405020304" pitchFamily="18" charset="0"/>
                <a:sym typeface="+mn-ea"/>
              </a:rPr>
              <a:t>Simple: Iterative waterfall model is very simple to understand and use. That's why it is one of the most widely used software development models.</a:t>
            </a:r>
            <a:endParaRPr lang="en-US" dirty="0" smtClean="0">
              <a:latin typeface="Times New Roman" panose="02020603050405020304" pitchFamily="18" charset="0"/>
              <a:cs typeface="Times New Roman" panose="02020603050405020304" pitchFamily="18" charset="0"/>
            </a:endParaRPr>
          </a:p>
          <a:p>
            <a:pPr algn="just">
              <a:buNone/>
            </a:pPr>
            <a:endParaRPr lang="en-US" dirty="0" smtClean="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a:t> </a:t>
            </a:r>
            <a:r>
              <a:rPr lang="en-US" dirty="0" smtClean="0">
                <a:latin typeface="Times New Roman" panose="02020603050405020304" pitchFamily="18" charset="0"/>
                <a:cs typeface="Times New Roman" panose="02020603050405020304" pitchFamily="18" charset="0"/>
                <a:sym typeface="+mn-ea"/>
              </a:rPr>
              <a:t> Less time is spent on documenting &amp; more on designing.</a:t>
            </a:r>
            <a:endParaRPr lang="en-US" dirty="0" smtClean="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altLang="en-US"/>
          </a:p>
          <a:p>
            <a:pPr>
              <a:buFont typeface="Wingdings" panose="05000000000000000000" charset="0"/>
              <a:buChar char="Ø"/>
            </a:pPr>
            <a:r>
              <a:rPr lang="en-IN" altLang="en-US"/>
              <a:t> </a:t>
            </a:r>
            <a:r>
              <a:rPr lang="en-US" dirty="0" smtClean="0">
                <a:latin typeface="Times New Roman" panose="02020603050405020304" pitchFamily="18" charset="0"/>
                <a:cs typeface="Times New Roman" panose="02020603050405020304" pitchFamily="18" charset="0"/>
                <a:sym typeface="+mn-ea"/>
              </a:rPr>
              <a:t>Allows the team to find functional or design related flaws as early as possible.</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b="1" dirty="0" smtClean="0">
                <a:solidFill>
                  <a:schemeClr val="tx1"/>
                </a:solidFill>
                <a:latin typeface="Times New Roman" panose="02020603050405020304" pitchFamily="18" charset="0"/>
                <a:cs typeface="Times New Roman" panose="02020603050405020304" pitchFamily="18" charset="0"/>
                <a:sym typeface="+mn-ea"/>
              </a:rPr>
              <a:t>Disadvantages of Iterative Waterfall Model</a:t>
            </a:r>
            <a:endParaRPr lang="en-US"/>
          </a:p>
        </p:txBody>
      </p:sp>
      <p:sp>
        <p:nvSpPr>
          <p:cNvPr id="3" name="Content Placeholder 2"/>
          <p:cNvSpPr>
            <a:spLocks noGrp="1"/>
          </p:cNvSpPr>
          <p:nvPr>
            <p:ph idx="1"/>
          </p:nvPr>
        </p:nvSpPr>
        <p:spPr/>
        <p:txBody>
          <a:bodyPr>
            <a:normAutofit lnSpcReduction="10000"/>
          </a:bodyPr>
          <a:p>
            <a:pPr>
              <a:buFont typeface="Wingdings" panose="05000000000000000000" charset="0"/>
              <a:buChar char="Ø"/>
            </a:pPr>
            <a:r>
              <a:rPr lang="en-IN" altLang="en-US" sz="2000"/>
              <a:t> </a:t>
            </a:r>
            <a:r>
              <a:rPr lang="en-US" sz="2000" b="1" dirty="0" smtClean="0">
                <a:latin typeface="Times New Roman" panose="02020603050405020304" pitchFamily="18" charset="0"/>
                <a:cs typeface="Times New Roman" panose="02020603050405020304" pitchFamily="18" charset="0"/>
                <a:sym typeface="+mn-ea"/>
              </a:rPr>
              <a:t>Difficult to incorporate change requests: </a:t>
            </a:r>
            <a:r>
              <a:rPr lang="en-US" sz="2000" dirty="0" smtClean="0">
                <a:latin typeface="Times New Roman" panose="02020603050405020304" pitchFamily="18" charset="0"/>
                <a:cs typeface="Times New Roman" panose="02020603050405020304" pitchFamily="18" charset="0"/>
                <a:sym typeface="+mn-ea"/>
              </a:rPr>
              <a:t>The major drawback of the iterative waterfall model is that all the requirements must be clearly stated before starting of the development phase. Customer may change requirements after some time but the iterative waterfall model does not leave any scope to incorporate change requests that are made after development phase starts.</a:t>
            </a:r>
            <a:endParaRPr lang="en-US" sz="2000" dirty="0" smtClean="0">
              <a:latin typeface="Times New Roman" panose="02020603050405020304" pitchFamily="18" charset="0"/>
              <a:cs typeface="Times New Roman" panose="02020603050405020304" pitchFamily="18" charset="0"/>
              <a:sym typeface="+mn-ea"/>
            </a:endParaRPr>
          </a:p>
          <a:p>
            <a:pPr marL="0" indent="0">
              <a:buFont typeface="Wingdings" panose="05000000000000000000" charset="0"/>
              <a:buNone/>
            </a:pPr>
            <a:endParaRPr lang="en-US" sz="2000"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r>
              <a:rPr lang="en-US" sz="2000" dirty="0" smtClean="0">
                <a:latin typeface="Times New Roman" panose="02020603050405020304" pitchFamily="18" charset="0"/>
                <a:cs typeface="Times New Roman" panose="02020603050405020304" pitchFamily="18" charset="0"/>
                <a:sym typeface="+mn-ea"/>
              </a:rPr>
              <a:t> </a:t>
            </a:r>
            <a:r>
              <a:rPr lang="en-US" sz="2000" b="1" dirty="0" smtClean="0">
                <a:latin typeface="Times New Roman" panose="02020603050405020304" pitchFamily="18" charset="0"/>
                <a:cs typeface="Times New Roman" panose="02020603050405020304" pitchFamily="18" charset="0"/>
                <a:sym typeface="+mn-ea"/>
              </a:rPr>
              <a:t> Incremental delivery not supported: </a:t>
            </a:r>
            <a:r>
              <a:rPr lang="en-US" sz="2000" dirty="0" smtClean="0">
                <a:latin typeface="Times New Roman" panose="02020603050405020304" pitchFamily="18" charset="0"/>
                <a:cs typeface="Times New Roman" panose="02020603050405020304" pitchFamily="18" charset="0"/>
                <a:sym typeface="+mn-ea"/>
              </a:rPr>
              <a:t>In the iterative waterfall model, the full software is completely developed and tested before delivery to the customer. There is no scope for any intermediate delivery. So, customers have to wait long for getting the software.</a:t>
            </a:r>
            <a:endParaRPr lang="en-US" sz="2000" dirty="0" smtClean="0">
              <a:latin typeface="Times New Roman" panose="02020603050405020304" pitchFamily="18" charset="0"/>
              <a:cs typeface="Times New Roman" panose="02020603050405020304" pitchFamily="18" charset="0"/>
              <a:sym typeface="+mn-ea"/>
            </a:endParaRPr>
          </a:p>
          <a:p>
            <a:pPr marL="0" indent="0">
              <a:buFont typeface="Wingdings" panose="05000000000000000000" charset="0"/>
              <a:buNone/>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sym typeface="+mn-ea"/>
              </a:rPr>
              <a:t>Overlapping of phases not supported: </a:t>
            </a:r>
            <a:r>
              <a:rPr lang="en-US" sz="2000" dirty="0" smtClean="0">
                <a:latin typeface="Times New Roman" panose="02020603050405020304" pitchFamily="18" charset="0"/>
                <a:cs typeface="Times New Roman" panose="02020603050405020304" pitchFamily="18" charset="0"/>
                <a:sym typeface="+mn-ea"/>
              </a:rPr>
              <a:t>Iterative waterfall model assumes that one phase can start after completion of the previous phase, But in real projects, phases may overlap to reduce the effort and time needed to complete the project.</a:t>
            </a:r>
            <a:endParaRPr lang="en-US" sz="2000"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sym typeface="+mn-ea"/>
              </a:rPr>
              <a:t>Risk handling not supported: </a:t>
            </a:r>
            <a:r>
              <a:rPr lang="en-US" sz="2000" dirty="0" smtClean="0">
                <a:latin typeface="Times New Roman" panose="02020603050405020304" pitchFamily="18" charset="0"/>
                <a:cs typeface="Times New Roman" panose="02020603050405020304" pitchFamily="18" charset="0"/>
                <a:sym typeface="+mn-ea"/>
              </a:rPr>
              <a:t>Projects may suffer from various types of risks. But, Iterative waterfall model has no mechanism for risk handling.</a:t>
            </a:r>
            <a:endParaRPr lang="en-US"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altLang="en-US" sz="2000"/>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Data Flow Diagram(DFD)</a:t>
            </a:r>
            <a:endParaRPr lang="en-IN" altLang="en-US"/>
          </a:p>
        </p:txBody>
      </p:sp>
      <p:sp>
        <p:nvSpPr>
          <p:cNvPr id="3" name="Content Placeholder 2"/>
          <p:cNvSpPr>
            <a:spLocks noGrp="1"/>
          </p:cNvSpPr>
          <p:nvPr>
            <p:ph idx="1"/>
          </p:nvPr>
        </p:nvSpPr>
        <p:spPr/>
        <p:txBody>
          <a:bodyPr/>
          <a:p>
            <a:r>
              <a:rPr lang="en-IN" altLang="en-US"/>
              <a:t>Level 0 :The DFD Level 0 depicts the users to input the image of the Skin . The system in turn detects and recognizes the Skin disease.</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
        <p:nvSpPr>
          <p:cNvPr id="7" name="Rounded Rectangle 6"/>
          <p:cNvSpPr/>
          <p:nvPr/>
        </p:nvSpPr>
        <p:spPr>
          <a:xfrm>
            <a:off x="1815465" y="4236085"/>
            <a:ext cx="2421255" cy="132969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cxnSp>
        <p:nvCxnSpPr>
          <p:cNvPr id="8" name="Straight Arrow Connector 7"/>
          <p:cNvCxnSpPr/>
          <p:nvPr/>
        </p:nvCxnSpPr>
        <p:spPr>
          <a:xfrm>
            <a:off x="4644390" y="4579620"/>
            <a:ext cx="1318895"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4644390" y="5224780"/>
            <a:ext cx="1298575"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0" name="Oval 9"/>
          <p:cNvSpPr/>
          <p:nvPr/>
        </p:nvSpPr>
        <p:spPr>
          <a:xfrm>
            <a:off x="6188710" y="4236085"/>
            <a:ext cx="2880360" cy="135826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11" name="Text Box 10"/>
          <p:cNvSpPr txBox="1"/>
          <p:nvPr/>
        </p:nvSpPr>
        <p:spPr>
          <a:xfrm>
            <a:off x="2292350" y="4716780"/>
            <a:ext cx="1304925" cy="368300"/>
          </a:xfrm>
          <a:prstGeom prst="rect">
            <a:avLst/>
          </a:prstGeom>
          <a:noFill/>
        </p:spPr>
        <p:txBody>
          <a:bodyPr wrap="square" rtlCol="0">
            <a:spAutoFit/>
          </a:bodyPr>
          <a:p>
            <a:r>
              <a:rPr lang="en-IN" altLang="en-US"/>
              <a:t>    USER</a:t>
            </a:r>
            <a:endParaRPr lang="en-IN" altLang="en-US"/>
          </a:p>
        </p:txBody>
      </p:sp>
      <p:sp>
        <p:nvSpPr>
          <p:cNvPr id="12" name="Text Box 11"/>
          <p:cNvSpPr txBox="1"/>
          <p:nvPr/>
        </p:nvSpPr>
        <p:spPr>
          <a:xfrm>
            <a:off x="6930390" y="4236085"/>
            <a:ext cx="1761490" cy="1198880"/>
          </a:xfrm>
          <a:prstGeom prst="rect">
            <a:avLst/>
          </a:prstGeom>
          <a:noFill/>
        </p:spPr>
        <p:txBody>
          <a:bodyPr wrap="square" rtlCol="0">
            <a:spAutoFit/>
          </a:bodyPr>
          <a:p>
            <a:endParaRPr lang="en-IN" altLang="en-US"/>
          </a:p>
          <a:p>
            <a:r>
              <a:rPr lang="en-IN" altLang="en-US"/>
              <a:t>Skin disease detection and      recognition</a:t>
            </a:r>
            <a:endParaRPr lang="en-I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a:xfrm>
            <a:off x="609600" y="533400"/>
            <a:ext cx="10992485" cy="2542540"/>
          </a:xfrm>
        </p:spPr>
        <p:txBody>
          <a:bodyPr>
            <a:normAutofit/>
          </a:bodyPr>
          <a:p>
            <a:r>
              <a:rPr lang="en-IN" altLang="en-US" sz="2800"/>
              <a:t>Level 1 : </a:t>
            </a:r>
            <a:r>
              <a:rPr lang="en-IN" altLang="en-US" sz="2400"/>
              <a:t>The CNN model takes the image from the training dataset and then</a:t>
            </a:r>
            <a:br>
              <a:rPr lang="en-IN" altLang="en-US" sz="2400"/>
            </a:br>
            <a:r>
              <a:rPr lang="en-IN" altLang="en-US" sz="2400"/>
              <a:t>CNN model predicts the type of disease of the Skin disease.</a:t>
            </a:r>
            <a:endParaRPr lang="en-IN" altLang="en-US" sz="2400"/>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a:solidFill>
            <a:schemeClr val="accent1"/>
          </a:solidFill>
          <a:ln>
            <a:solidFill>
              <a:schemeClr val="tx1"/>
            </a:solidFill>
          </a:ln>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
        <p:nvSpPr>
          <p:cNvPr id="8" name="Rectangles 7"/>
          <p:cNvSpPr/>
          <p:nvPr/>
        </p:nvSpPr>
        <p:spPr>
          <a:xfrm>
            <a:off x="465455" y="4827270"/>
            <a:ext cx="2392045" cy="88265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cxnSp>
        <p:nvCxnSpPr>
          <p:cNvPr id="9" name="Straight Arrow Connector 8"/>
          <p:cNvCxnSpPr/>
          <p:nvPr/>
        </p:nvCxnSpPr>
        <p:spPr>
          <a:xfrm>
            <a:off x="3153410" y="5263515"/>
            <a:ext cx="1643380" cy="1016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0" name="Oval 9"/>
          <p:cNvSpPr/>
          <p:nvPr/>
        </p:nvSpPr>
        <p:spPr>
          <a:xfrm>
            <a:off x="5015230" y="4603750"/>
            <a:ext cx="2211070" cy="112585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cxnSp>
        <p:nvCxnSpPr>
          <p:cNvPr id="11" name="Straight Arrow Connector 10"/>
          <p:cNvCxnSpPr/>
          <p:nvPr/>
        </p:nvCxnSpPr>
        <p:spPr>
          <a:xfrm>
            <a:off x="7444740" y="5243195"/>
            <a:ext cx="1683385" cy="2032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2" name="Oval 11"/>
          <p:cNvSpPr/>
          <p:nvPr/>
        </p:nvSpPr>
        <p:spPr>
          <a:xfrm>
            <a:off x="9257030" y="4705350"/>
            <a:ext cx="2515235" cy="1004570"/>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13" name="Text Box 12"/>
          <p:cNvSpPr txBox="1"/>
          <p:nvPr/>
        </p:nvSpPr>
        <p:spPr>
          <a:xfrm>
            <a:off x="702310" y="5084445"/>
            <a:ext cx="1918970" cy="368300"/>
          </a:xfrm>
          <a:prstGeom prst="rect">
            <a:avLst/>
          </a:prstGeom>
          <a:noFill/>
        </p:spPr>
        <p:txBody>
          <a:bodyPr wrap="square" rtlCol="0">
            <a:spAutoFit/>
          </a:bodyPr>
          <a:p>
            <a:r>
              <a:rPr lang="en-IN" altLang="en-US"/>
              <a:t>Training Dataset</a:t>
            </a:r>
            <a:endParaRPr lang="en-IN" altLang="en-US"/>
          </a:p>
        </p:txBody>
      </p:sp>
      <p:sp>
        <p:nvSpPr>
          <p:cNvPr id="14" name="Text Box 13"/>
          <p:cNvSpPr txBox="1"/>
          <p:nvPr/>
        </p:nvSpPr>
        <p:spPr>
          <a:xfrm>
            <a:off x="5392420" y="5023485"/>
            <a:ext cx="1456690" cy="368300"/>
          </a:xfrm>
          <a:prstGeom prst="rect">
            <a:avLst/>
          </a:prstGeom>
          <a:noFill/>
        </p:spPr>
        <p:txBody>
          <a:bodyPr wrap="square" rtlCol="0">
            <a:spAutoFit/>
          </a:bodyPr>
          <a:p>
            <a:r>
              <a:rPr lang="en-IN" altLang="en-US"/>
              <a:t>CNN Model</a:t>
            </a:r>
            <a:endParaRPr lang="en-IN" altLang="en-US"/>
          </a:p>
        </p:txBody>
      </p:sp>
      <p:sp>
        <p:nvSpPr>
          <p:cNvPr id="15" name="Text Box 14"/>
          <p:cNvSpPr txBox="1"/>
          <p:nvPr/>
        </p:nvSpPr>
        <p:spPr>
          <a:xfrm>
            <a:off x="9787255" y="4807585"/>
            <a:ext cx="1624330" cy="922020"/>
          </a:xfrm>
          <a:prstGeom prst="rect">
            <a:avLst/>
          </a:prstGeom>
          <a:noFill/>
        </p:spPr>
        <p:txBody>
          <a:bodyPr wrap="square" rtlCol="0">
            <a:spAutoFit/>
          </a:bodyPr>
          <a:p>
            <a:r>
              <a:rPr lang="en-IN" altLang="en-US"/>
              <a:t>Skin disease</a:t>
            </a:r>
            <a:endParaRPr lang="en-IN" altLang="en-US"/>
          </a:p>
          <a:p>
            <a:r>
              <a:rPr lang="en-IN" altLang="en-US"/>
              <a:t>  prediction</a:t>
            </a:r>
            <a:endParaRPr lang="en-IN" altLang="en-US"/>
          </a:p>
          <a:p>
            <a:endParaRPr lang="en-IN" altLang="en-US"/>
          </a:p>
        </p:txBody>
      </p:sp>
      <p:sp>
        <p:nvSpPr>
          <p:cNvPr id="2" name="Rounded Rectangle 1"/>
          <p:cNvSpPr/>
          <p:nvPr/>
        </p:nvSpPr>
        <p:spPr>
          <a:xfrm>
            <a:off x="430530" y="3025140"/>
            <a:ext cx="2190750" cy="876300"/>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3" name="Text Box 2"/>
          <p:cNvSpPr txBox="1"/>
          <p:nvPr/>
        </p:nvSpPr>
        <p:spPr>
          <a:xfrm>
            <a:off x="790575" y="3316605"/>
            <a:ext cx="1652905" cy="368300"/>
          </a:xfrm>
          <a:prstGeom prst="rect">
            <a:avLst/>
          </a:prstGeom>
          <a:noFill/>
        </p:spPr>
        <p:txBody>
          <a:bodyPr wrap="square" rtlCol="0">
            <a:spAutoFit/>
          </a:bodyPr>
          <a:p>
            <a:r>
              <a:rPr lang="en-IN" altLang="en-US"/>
              <a:t>     USER</a:t>
            </a:r>
            <a:endParaRPr lang="en-IN" altLang="en-US"/>
          </a:p>
        </p:txBody>
      </p:sp>
      <p:cxnSp>
        <p:nvCxnSpPr>
          <p:cNvPr id="16" name="Straight Arrow Connector 15"/>
          <p:cNvCxnSpPr/>
          <p:nvPr/>
        </p:nvCxnSpPr>
        <p:spPr>
          <a:xfrm>
            <a:off x="1439545" y="3966210"/>
            <a:ext cx="0" cy="7391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fontScale="90000"/>
          </a:bodyPr>
          <a:p>
            <a:r>
              <a:rPr lang="en-IN" altLang="en-US" sz="3200"/>
              <a:t>Level 2 :</a:t>
            </a:r>
            <a:r>
              <a:rPr lang="en-IN" altLang="en-US" sz="2665"/>
              <a:t>DFD Level 2 goes one step deeper into parts of 1-level DFD.It can be used to plan or record the specific/necessary detail about the system’s functioning.</a:t>
            </a:r>
            <a:endParaRPr lang="en-IN" altLang="en-US" sz="2665"/>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
        <p:nvSpPr>
          <p:cNvPr id="8" name="Rounded Rectangle 7"/>
          <p:cNvSpPr/>
          <p:nvPr/>
        </p:nvSpPr>
        <p:spPr>
          <a:xfrm>
            <a:off x="972820" y="3423285"/>
            <a:ext cx="1805940" cy="99377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cxnSp>
        <p:nvCxnSpPr>
          <p:cNvPr id="10" name="Straight Arrow Connector 9"/>
          <p:cNvCxnSpPr/>
          <p:nvPr/>
        </p:nvCxnSpPr>
        <p:spPr>
          <a:xfrm flipV="1">
            <a:off x="3021965" y="1896745"/>
            <a:ext cx="4899025" cy="177482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4" name="Oval 13"/>
          <p:cNvSpPr/>
          <p:nvPr/>
        </p:nvSpPr>
        <p:spPr>
          <a:xfrm>
            <a:off x="7994650" y="1414780"/>
            <a:ext cx="1979295" cy="923290"/>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15" name="Oval 14"/>
          <p:cNvSpPr/>
          <p:nvPr/>
        </p:nvSpPr>
        <p:spPr>
          <a:xfrm>
            <a:off x="8022590" y="3316605"/>
            <a:ext cx="2035810" cy="120713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16" name="Oval 15"/>
          <p:cNvSpPr/>
          <p:nvPr/>
        </p:nvSpPr>
        <p:spPr>
          <a:xfrm>
            <a:off x="8108315" y="5720715"/>
            <a:ext cx="1866265" cy="111569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cxnSp>
        <p:nvCxnSpPr>
          <p:cNvPr id="17" name="Straight Arrow Connector 16"/>
          <p:cNvCxnSpPr/>
          <p:nvPr/>
        </p:nvCxnSpPr>
        <p:spPr>
          <a:xfrm>
            <a:off x="9011920" y="2371090"/>
            <a:ext cx="0" cy="9124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8991600" y="4625340"/>
            <a:ext cx="20320" cy="99377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9" name="Text Box 18"/>
          <p:cNvSpPr txBox="1"/>
          <p:nvPr/>
        </p:nvSpPr>
        <p:spPr>
          <a:xfrm>
            <a:off x="1287780" y="3702050"/>
            <a:ext cx="1223010" cy="368300"/>
          </a:xfrm>
          <a:prstGeom prst="rect">
            <a:avLst/>
          </a:prstGeom>
          <a:noFill/>
        </p:spPr>
        <p:txBody>
          <a:bodyPr wrap="square" rtlCol="0">
            <a:spAutoFit/>
          </a:bodyPr>
          <a:p>
            <a:r>
              <a:rPr lang="en-IN" altLang="en-US"/>
              <a:t>  USER</a:t>
            </a:r>
            <a:endParaRPr lang="en-IN" altLang="en-US"/>
          </a:p>
        </p:txBody>
      </p:sp>
      <p:sp>
        <p:nvSpPr>
          <p:cNvPr id="20" name="Text Box 19"/>
          <p:cNvSpPr txBox="1"/>
          <p:nvPr/>
        </p:nvSpPr>
        <p:spPr>
          <a:xfrm>
            <a:off x="8266430" y="1601470"/>
            <a:ext cx="1414145" cy="460375"/>
          </a:xfrm>
          <a:prstGeom prst="rect">
            <a:avLst/>
          </a:prstGeom>
          <a:noFill/>
        </p:spPr>
        <p:txBody>
          <a:bodyPr wrap="square" rtlCol="0">
            <a:spAutoFit/>
          </a:bodyPr>
          <a:p>
            <a:r>
              <a:rPr lang="en-IN" altLang="en-US" sz="1200"/>
              <a:t>Setting heigth and weight of image</a:t>
            </a:r>
            <a:endParaRPr lang="en-IN" altLang="en-US" sz="1200"/>
          </a:p>
        </p:txBody>
      </p:sp>
      <p:sp>
        <p:nvSpPr>
          <p:cNvPr id="21" name="Text Box 20"/>
          <p:cNvSpPr txBox="1"/>
          <p:nvPr/>
        </p:nvSpPr>
        <p:spPr>
          <a:xfrm>
            <a:off x="8266430" y="3670935"/>
            <a:ext cx="1824990" cy="460375"/>
          </a:xfrm>
          <a:prstGeom prst="rect">
            <a:avLst/>
          </a:prstGeom>
          <a:noFill/>
        </p:spPr>
        <p:txBody>
          <a:bodyPr wrap="square" rtlCol="0">
            <a:spAutoFit/>
          </a:bodyPr>
          <a:p>
            <a:r>
              <a:rPr lang="en-IN" altLang="en-US" sz="1200"/>
              <a:t>Processing of the images by CNN layers </a:t>
            </a:r>
            <a:endParaRPr lang="en-IN" altLang="en-US" sz="1200"/>
          </a:p>
        </p:txBody>
      </p:sp>
      <p:cxnSp>
        <p:nvCxnSpPr>
          <p:cNvPr id="22" name="Straight Arrow Connector 21"/>
          <p:cNvCxnSpPr/>
          <p:nvPr/>
        </p:nvCxnSpPr>
        <p:spPr>
          <a:xfrm flipH="1" flipV="1">
            <a:off x="3021965" y="4417060"/>
            <a:ext cx="4899025" cy="16383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3" name="Text Box 22"/>
          <p:cNvSpPr txBox="1"/>
          <p:nvPr/>
        </p:nvSpPr>
        <p:spPr>
          <a:xfrm>
            <a:off x="8388985" y="6062345"/>
            <a:ext cx="1428115" cy="521970"/>
          </a:xfrm>
          <a:prstGeom prst="rect">
            <a:avLst/>
          </a:prstGeom>
          <a:noFill/>
        </p:spPr>
        <p:txBody>
          <a:bodyPr wrap="square" rtlCol="0">
            <a:spAutoFit/>
          </a:bodyPr>
          <a:p>
            <a:r>
              <a:rPr lang="en-IN" altLang="en-US" sz="1400"/>
              <a:t>Prediction of disease</a:t>
            </a:r>
            <a:endParaRPr lang="en-IN"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altLang="en-US" sz="3600" b="1" dirty="0">
                <a:solidFill>
                  <a:schemeClr val="tx1"/>
                </a:solidFill>
                <a:latin typeface="Times New Roman" panose="02020603050405020304" pitchFamily="18" charset="0"/>
                <a:cs typeface="Times New Roman" panose="02020603050405020304" pitchFamily="18" charset="0"/>
              </a:rPr>
              <a:t>Convolutional Neural Network</a:t>
            </a:r>
            <a:r>
              <a:rPr lang="en-US" sz="3600" b="1" dirty="0">
                <a:solidFill>
                  <a:schemeClr val="tx1"/>
                </a:solidFill>
                <a:latin typeface="Times New Roman" panose="02020603050405020304" pitchFamily="18" charset="0"/>
                <a:cs typeface="Times New Roman" panose="02020603050405020304" pitchFamily="18" charset="0"/>
              </a:rPr>
              <a:t> Algorithm:</a:t>
            </a:r>
            <a:endParaRPr lang="en-US" sz="36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Autofit/>
          </a:bodyPr>
          <a:lstStyle/>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sym typeface="+mn-ea"/>
              </a:rPr>
              <a:t>A convolutional neural network (CNN or ConvNet), is a network architecture for deep learning which learns directly from data, eliminating the need for manual feature extraction.</a:t>
            </a:r>
            <a:endParaRPr lang="en-US" sz="1800" dirty="0">
              <a:latin typeface="Times New Roman" panose="02020603050405020304" pitchFamily="18" charset="0"/>
              <a:cs typeface="Times New Roman" panose="02020603050405020304" pitchFamily="18" charset="0"/>
              <a:sym typeface="+mn-ea"/>
            </a:endParaRPr>
          </a:p>
          <a:p>
            <a:pPr marL="0" indent="0" algn="just">
              <a:buFont typeface="Wingdings" panose="05000000000000000000" pitchFamily="2" charset="2"/>
              <a:buNone/>
            </a:pPr>
            <a:endParaRPr lang="en-US" sz="1800" dirty="0">
              <a:latin typeface="Times New Roman" panose="02020603050405020304" pitchFamily="18" charset="0"/>
              <a:cs typeface="Times New Roman" panose="02020603050405020304" pitchFamily="18" charset="0"/>
              <a:sym typeface="+mn-ea"/>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sym typeface="+mn-ea"/>
              </a:rPr>
              <a:t>CNNs are particularly useful for finding patterns in images to recognize objects, faces, and scenes. They can also be quite effective for classifying non-image data such as audio, time series, and signal data.</a:t>
            </a:r>
            <a:endParaRPr lang="en-US" sz="1800" dirty="0">
              <a:latin typeface="Times New Roman" panose="02020603050405020304" pitchFamily="18" charset="0"/>
              <a:cs typeface="Times New Roman" panose="02020603050405020304" pitchFamily="18" charset="0"/>
              <a:sym typeface="+mn-ea"/>
            </a:endParaRP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sym typeface="+mn-ea"/>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sym typeface="+mn-ea"/>
              </a:rPr>
              <a:t> Applications that call for object recognition and computer vision — such as self-driving vehicles and face-recognition applications — rely heavily on CNNs.</a:t>
            </a:r>
            <a:endParaRPr lang="en-US" sz="1800" dirty="0">
              <a:latin typeface="Times New Roman" panose="02020603050405020304" pitchFamily="18" charset="0"/>
              <a:cs typeface="Times New Roman" panose="02020603050405020304" pitchFamily="18" charset="0"/>
              <a:sym typeface="+mn-ea"/>
            </a:endParaRPr>
          </a:p>
          <a:p>
            <a:pPr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sym typeface="+mn-ea"/>
            </a:endParaRPr>
          </a:p>
          <a:p>
            <a:pPr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p>
          <a:p>
            <a:pPr algn="just"/>
            <a:endParaRPr lang="en-US" sz="2400" dirty="0"/>
          </a:p>
        </p:txBody>
      </p:sp>
      <p:sp>
        <p:nvSpPr>
          <p:cNvPr id="5" name="Date Placeholder 4"/>
          <p:cNvSpPr>
            <a:spLocks noGrp="1"/>
          </p:cNvSpPr>
          <p:nvPr>
            <p:ph type="dt" sz="half" idx="10"/>
          </p:nvPr>
        </p:nvSpPr>
        <p:spPr/>
        <p:txBody>
          <a:bodyPr/>
          <a:lstStyle/>
          <a:p>
            <a:fld id="{6A8BE3AC-6A30-4571-9FA4-414115DFFC61}" type="datetime2">
              <a:rPr lang="en-US" smtClean="0"/>
            </a:fld>
            <a:endParaRPr lang="en-US" dirty="0"/>
          </a:p>
        </p:txBody>
      </p:sp>
      <p:sp>
        <p:nvSpPr>
          <p:cNvPr id="6" name="Footer Placeholder 5"/>
          <p:cNvSpPr>
            <a:spLocks noGrp="1"/>
          </p:cNvSpPr>
          <p:nvPr>
            <p:ph type="ftr" sz="quarter" idx="11"/>
          </p:nvPr>
        </p:nvSpPr>
        <p:spPr/>
        <p:txBody>
          <a:bodyPr/>
          <a:lstStyle/>
          <a:p>
            <a:r>
              <a:rPr lang="en-US" dirty="0"/>
              <a:t>IT@HCST</a:t>
            </a:r>
            <a:endParaRPr lang="en-US" dirty="0"/>
          </a:p>
        </p:txBody>
      </p:sp>
      <p:sp>
        <p:nvSpPr>
          <p:cNvPr id="7" name="Slide Number Placeholder 6"/>
          <p:cNvSpPr>
            <a:spLocks noGrp="1"/>
          </p:cNvSpPr>
          <p:nvPr>
            <p:ph type="sldNum" sz="quarter" idx="12"/>
          </p:nvPr>
        </p:nvSpPr>
        <p:spPr/>
        <p:txBody>
          <a:bodyPr/>
          <a:lstStyle/>
          <a:p>
            <a:fld id="{132D015C-86D2-6E47-B92C-AA3F74A3BB30}" type="slidenum">
              <a:rPr lang="en-US" smtClean="0"/>
            </a:fld>
            <a:endParaRPr lang="en-US" dirty="0"/>
          </a:p>
        </p:txBody>
      </p:sp>
      <p:pic>
        <p:nvPicPr>
          <p:cNvPr id="8" name="Content Placeholder 7" descr="1658339652384"/>
          <p:cNvPicPr>
            <a:picLocks noChangeAspect="1"/>
          </p:cNvPicPr>
          <p:nvPr>
            <p:ph sz="half" idx="2"/>
          </p:nvPr>
        </p:nvPicPr>
        <p:blipFill>
          <a:blip r:embed="rId1"/>
          <a:stretch>
            <a:fillRect/>
          </a:stretch>
        </p:blipFill>
        <p:spPr>
          <a:xfrm>
            <a:off x="6431280" y="3351530"/>
            <a:ext cx="5384800" cy="13620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95230" y="18289"/>
            <a:ext cx="8087170" cy="329184"/>
          </a:xfrm>
        </p:spPr>
        <p:txBody>
          <a:bodyPr>
            <a:normAutofit/>
          </a:bodyPr>
          <a:lstStyle/>
          <a:p>
            <a:r>
              <a:rPr lang="en-US" sz="100" dirty="0"/>
              <a:t>.</a:t>
            </a:r>
            <a:endParaRPr lang="en-US" sz="100" dirty="0"/>
          </a:p>
        </p:txBody>
      </p:sp>
      <p:sp>
        <p:nvSpPr>
          <p:cNvPr id="3" name="Content Placeholder 2"/>
          <p:cNvSpPr>
            <a:spLocks noGrp="1"/>
          </p:cNvSpPr>
          <p:nvPr>
            <p:ph sz="half" idx="1"/>
          </p:nvPr>
        </p:nvSpPr>
        <p:spPr>
          <a:xfrm>
            <a:off x="982767" y="1013460"/>
            <a:ext cx="10314774" cy="5019871"/>
          </a:xfrm>
        </p:spPr>
        <p:txBody>
          <a:bodyPr>
            <a:noAutofit/>
          </a:bodyPr>
          <a:lstStyle/>
          <a:p>
            <a:pPr marL="0" indent="0">
              <a:buNone/>
            </a:pPr>
            <a:r>
              <a:rPr lang="en-US" sz="2400" dirty="0">
                <a:sym typeface="+mn-ea"/>
              </a:rPr>
              <a:t>These layers perform operations that alter the data with the intent of learning features specific to the data. Three of the most common layers are: </a:t>
            </a:r>
            <a:r>
              <a:rPr lang="en-US" sz="2400" b="1" dirty="0">
                <a:sym typeface="+mn-ea"/>
              </a:rPr>
              <a:t>convolution</a:t>
            </a:r>
            <a:r>
              <a:rPr lang="en-US" sz="2400" dirty="0">
                <a:sym typeface="+mn-ea"/>
              </a:rPr>
              <a:t>, </a:t>
            </a:r>
            <a:r>
              <a:rPr lang="en-US" sz="2400" b="1" dirty="0">
                <a:sym typeface="+mn-ea"/>
              </a:rPr>
              <a:t>activation</a:t>
            </a:r>
            <a:r>
              <a:rPr lang="en-US" sz="2400" dirty="0">
                <a:sym typeface="+mn-ea"/>
              </a:rPr>
              <a:t> or </a:t>
            </a:r>
            <a:r>
              <a:rPr lang="en-US" sz="2400" b="1" dirty="0">
                <a:sym typeface="+mn-ea"/>
              </a:rPr>
              <a:t>ReLU</a:t>
            </a:r>
            <a:r>
              <a:rPr lang="en-US" sz="2400" dirty="0">
                <a:sym typeface="+mn-ea"/>
              </a:rPr>
              <a:t>, and </a:t>
            </a:r>
            <a:r>
              <a:rPr lang="en-US" sz="2400" b="1" dirty="0">
                <a:sym typeface="+mn-ea"/>
              </a:rPr>
              <a:t>pooling</a:t>
            </a:r>
            <a:r>
              <a:rPr lang="en-US" sz="2400" dirty="0">
                <a:sym typeface="+mn-ea"/>
              </a:rPr>
              <a:t>.</a:t>
            </a:r>
            <a:endParaRPr lang="en-US" sz="2400" dirty="0">
              <a:sym typeface="+mn-ea"/>
            </a:endParaRPr>
          </a:p>
          <a:p>
            <a:pPr marL="0" indent="0">
              <a:buNone/>
            </a:pPr>
            <a:endParaRPr lang="en-US" sz="2400" dirty="0">
              <a:sym typeface="+mn-ea"/>
            </a:endParaRPr>
          </a:p>
          <a:p>
            <a:pPr marL="457200" indent="-457200">
              <a:buAutoNum type="arabicPeriod"/>
            </a:pPr>
            <a:r>
              <a:rPr lang="en-US" sz="2400" b="1" dirty="0">
                <a:sym typeface="+mn-ea"/>
              </a:rPr>
              <a:t>Convolution</a:t>
            </a:r>
            <a:r>
              <a:rPr lang="en-US" sz="2400" dirty="0">
                <a:sym typeface="+mn-ea"/>
              </a:rPr>
              <a:t> puts the input images through a set of convolutional filters, each of which activates certain features from the images.</a:t>
            </a:r>
            <a:endParaRPr lang="en-US" sz="2400" dirty="0">
              <a:sym typeface="+mn-ea"/>
            </a:endParaRPr>
          </a:p>
          <a:p>
            <a:pPr marL="457200" indent="-457200">
              <a:buAutoNum type="arabicPeriod"/>
            </a:pPr>
            <a:r>
              <a:rPr lang="en-US" sz="2400" b="1" dirty="0">
                <a:sym typeface="+mn-ea"/>
              </a:rPr>
              <a:t>Rectified linear unit (ReLU)</a:t>
            </a:r>
            <a:r>
              <a:rPr lang="en-US" sz="2400" dirty="0">
                <a:sym typeface="+mn-ea"/>
              </a:rPr>
              <a:t> allows for faster and more effective training by mapping negative values to zero and maintaining positive values. This is sometimes referred to as activation, because only the activated features are carried forward into the next layer.</a:t>
            </a:r>
            <a:endParaRPr lang="en-US" sz="2400" dirty="0">
              <a:sym typeface="+mn-ea"/>
            </a:endParaRPr>
          </a:p>
          <a:p>
            <a:pPr marL="457200" indent="-457200">
              <a:buAutoNum type="arabicPeriod"/>
            </a:pPr>
            <a:r>
              <a:rPr lang="en-US" sz="2400" b="1" dirty="0">
                <a:sym typeface="+mn-ea"/>
              </a:rPr>
              <a:t>Pooling</a:t>
            </a:r>
            <a:r>
              <a:rPr lang="en-US" sz="2400" dirty="0">
                <a:sym typeface="+mn-ea"/>
              </a:rPr>
              <a:t> simplifies the output by performing nonlinear downsampling, reducing the number of parameters that the network needs to learn.                            </a:t>
            </a:r>
            <a:endParaRPr lang="en-US" sz="2400" b="1" dirty="0"/>
          </a:p>
          <a:p>
            <a:pPr marL="0" indent="0">
              <a:buNone/>
            </a:pPr>
            <a:endParaRPr lang="en-US" sz="2400" b="1" dirty="0"/>
          </a:p>
        </p:txBody>
      </p:sp>
      <p:sp>
        <p:nvSpPr>
          <p:cNvPr id="5" name="Date Placeholder 4"/>
          <p:cNvSpPr>
            <a:spLocks noGrp="1"/>
          </p:cNvSpPr>
          <p:nvPr>
            <p:ph type="dt" sz="half" idx="10"/>
          </p:nvPr>
        </p:nvSpPr>
        <p:spPr/>
        <p:txBody>
          <a:bodyPr/>
          <a:lstStyle/>
          <a:p>
            <a:fld id="{6A8BE3AC-6A30-4571-9FA4-414115DFFC61}" type="datetime2">
              <a:rPr lang="en-US" smtClean="0"/>
            </a:fld>
            <a:endParaRPr lang="en-US" dirty="0"/>
          </a:p>
        </p:txBody>
      </p:sp>
      <p:sp>
        <p:nvSpPr>
          <p:cNvPr id="6" name="Footer Placeholder 5"/>
          <p:cNvSpPr>
            <a:spLocks noGrp="1"/>
          </p:cNvSpPr>
          <p:nvPr>
            <p:ph type="ftr" sz="quarter" idx="11"/>
          </p:nvPr>
        </p:nvSpPr>
        <p:spPr/>
        <p:txBody>
          <a:bodyPr/>
          <a:lstStyle/>
          <a:p>
            <a:r>
              <a:rPr lang="en-US" dirty="0"/>
              <a:t>IT@HCST</a:t>
            </a:r>
            <a:endParaRPr lang="en-US" dirty="0"/>
          </a:p>
        </p:txBody>
      </p:sp>
      <p:sp>
        <p:nvSpPr>
          <p:cNvPr id="7" name="Slide Number Placeholder 6"/>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r>
              <a:rPr lang="en-IN" altLang="en-US"/>
              <a:t>How image recognition work ?</a:t>
            </a:r>
            <a:endParaRPr lang="en-IN" altLang="en-US"/>
          </a:p>
        </p:txBody>
      </p:sp>
      <p:sp>
        <p:nvSpPr>
          <p:cNvPr id="5" name="Date Placeholder 4"/>
          <p:cNvSpPr>
            <a:spLocks noGrp="1"/>
          </p:cNvSpPr>
          <p:nvPr>
            <p:ph type="dt" sz="half" idx="10"/>
          </p:nvPr>
        </p:nvSpPr>
        <p:spPr/>
        <p:txBody>
          <a:bodyPr/>
          <a:p>
            <a:fld id="{6A8BE3AC-6A30-4571-9FA4-414115DFFC61}" type="datetime2">
              <a:rPr lang="en-US" smtClean="0"/>
            </a:fld>
            <a:endParaRPr lang="en-US" dirty="0"/>
          </a:p>
        </p:txBody>
      </p:sp>
      <p:sp>
        <p:nvSpPr>
          <p:cNvPr id="6" name="Footer Placeholder 5"/>
          <p:cNvSpPr>
            <a:spLocks noGrp="1"/>
          </p:cNvSpPr>
          <p:nvPr>
            <p:ph type="ftr" sz="quarter" idx="11"/>
          </p:nvPr>
        </p:nvSpPr>
        <p:spPr/>
        <p:txBody>
          <a:bodyPr/>
          <a:p>
            <a:r>
              <a:rPr lang="en-US" dirty="0"/>
              <a:t>IT@HCST</a:t>
            </a:r>
            <a:endParaRPr lang="en-US" dirty="0"/>
          </a:p>
        </p:txBody>
      </p:sp>
      <p:sp>
        <p:nvSpPr>
          <p:cNvPr id="7" name="Slide Number Placeholder 6"/>
          <p:cNvSpPr>
            <a:spLocks noGrp="1"/>
          </p:cNvSpPr>
          <p:nvPr>
            <p:ph type="sldNum" sz="quarter" idx="12"/>
          </p:nvPr>
        </p:nvSpPr>
        <p:spPr/>
        <p:txBody>
          <a:bodyPr/>
          <a:p>
            <a:fld id="{132D015C-86D2-6E47-B92C-AA3F74A3BB30}" type="slidenum">
              <a:rPr lang="en-US" smtClean="0"/>
            </a:fld>
            <a:endParaRPr lang="en-US" dirty="0"/>
          </a:p>
        </p:txBody>
      </p:sp>
      <p:pic>
        <p:nvPicPr>
          <p:cNvPr id="10" name="Content Placeholder 9"/>
          <p:cNvPicPr>
            <a:picLocks noChangeAspect="1"/>
          </p:cNvPicPr>
          <p:nvPr>
            <p:ph idx="1"/>
          </p:nvPr>
        </p:nvPicPr>
        <p:blipFill>
          <a:blip r:embed="rId1"/>
          <a:stretch>
            <a:fillRect/>
          </a:stretch>
        </p:blipFill>
        <p:spPr>
          <a:xfrm>
            <a:off x="491490" y="2034540"/>
            <a:ext cx="11483975" cy="4282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Introduction:</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20000"/>
          </a:bodyPr>
          <a:lstStyle/>
          <a:p>
            <a:pPr algn="just">
              <a:buFont typeface="Wingdings" panose="05000000000000000000" pitchFamily="2" charset="2"/>
              <a:buChar char="Ø"/>
            </a:pPr>
            <a:r>
              <a:rPr lang="en-IN" altLang="en-US" sz="2800" dirty="0">
                <a:latin typeface="Times New Roman" panose="02020603050405020304" pitchFamily="18" charset="0"/>
                <a:cs typeface="Times New Roman" panose="02020603050405020304" pitchFamily="18" charset="0"/>
              </a:rPr>
              <a:t>Skin diseases are conditions that affect your skin. These diseases may cause rashes, inflammation, itchiness or other skin changes.</a:t>
            </a:r>
            <a:endParaRPr lang="en-IN" alt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altLang="en-US" sz="28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Char char="Ø"/>
            </a:pPr>
            <a:r>
              <a:rPr lang="en-IN" altLang="en-US" sz="2800" dirty="0">
                <a:latin typeface="Times New Roman" panose="02020603050405020304" pitchFamily="18" charset="0"/>
                <a:cs typeface="Times New Roman" panose="02020603050405020304" pitchFamily="18" charset="0"/>
              </a:rPr>
              <a:t>My goal is predict skin disease just by clicking a photo to get a particular disease like Acne , Alopecia areata , Eczema , Skin cancer , Nail fungus .</a:t>
            </a:r>
            <a:endParaRPr lang="en-IN" altLang="en-US" sz="28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Char char="Ø"/>
            </a:pPr>
            <a:endParaRPr lang="en-IN" altLang="en-US" sz="28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Char char="Ø"/>
            </a:pPr>
            <a:r>
              <a:rPr lang="en-IN" altLang="en-US" sz="2800" dirty="0">
                <a:latin typeface="Times New Roman" panose="02020603050405020304" pitchFamily="18" charset="0"/>
                <a:cs typeface="Times New Roman" panose="02020603050405020304" pitchFamily="18" charset="0"/>
              </a:rPr>
              <a:t>A convolutional neural network (CNN) is a type of neural network that is commonly used in computer vision and image recognition tasks.</a:t>
            </a:r>
            <a:endParaRPr lang="en-IN" altLang="en-US" sz="28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IN" altLang="en-US" sz="28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Char char="Ø"/>
            </a:pPr>
            <a:r>
              <a:rPr lang="en-IN" altLang="en-US" sz="2800" dirty="0">
                <a:latin typeface="Times New Roman" panose="02020603050405020304" pitchFamily="18" charset="0"/>
                <a:cs typeface="Times New Roman" panose="02020603050405020304" pitchFamily="18" charset="0"/>
              </a:rPr>
              <a:t>  It is composed of multiple layers of interconnected neurons, where each layer is responsible for extracting a different set of features from the input data.</a:t>
            </a:r>
            <a:endParaRPr lang="en-IN" alt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p>
        </p:txBody>
      </p:sp>
      <p:sp>
        <p:nvSpPr>
          <p:cNvPr id="4" name="Date Placeholder 3"/>
          <p:cNvSpPr>
            <a:spLocks noGrp="1"/>
          </p:cNvSpPr>
          <p:nvPr>
            <p:ph type="dt" sz="half" idx="10"/>
          </p:nvPr>
        </p:nvSpPr>
        <p:spPr/>
        <p:txBody>
          <a:bodyPr/>
          <a:lstStyle/>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lstStyle/>
          <a:p>
            <a:r>
              <a:rPr lang="en-US" dirty="0"/>
              <a:t>IT@HCST</a:t>
            </a:r>
            <a:endParaRPr lang="en-US" dirty="0"/>
          </a:p>
        </p:txBody>
      </p:sp>
      <p:sp>
        <p:nvSpPr>
          <p:cNvPr id="6" name="Slide Number Placeholder 5"/>
          <p:cNvSpPr>
            <a:spLocks noGrp="1"/>
          </p:cNvSpPr>
          <p:nvPr>
            <p:ph type="sldNum" sz="quarter" idx="12"/>
          </p:nvPr>
        </p:nvSpPr>
        <p:spPr/>
        <p:txBody>
          <a:bodyPr/>
          <a:lstStyle/>
          <a:p>
            <a:fld id="{132D015C-86D2-6E47-B92C-AA3F74A3BB30}"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How image recognition work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436245" y="1791335"/>
            <a:ext cx="11483975" cy="4429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How image recognition work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153670" y="2079625"/>
            <a:ext cx="11787505" cy="3884930"/>
          </a:xfrm>
          <a:prstGeom prst="rect">
            <a:avLst/>
          </a:prstGeom>
        </p:spPr>
      </p:pic>
      <p:sp>
        <p:nvSpPr>
          <p:cNvPr id="8" name="Text Box 7"/>
          <p:cNvSpPr txBox="1"/>
          <p:nvPr/>
        </p:nvSpPr>
        <p:spPr>
          <a:xfrm>
            <a:off x="9493250" y="882650"/>
            <a:ext cx="309880" cy="368300"/>
          </a:xfrm>
          <a:prstGeom prst="rect">
            <a:avLst/>
          </a:prstGeom>
          <a:noFill/>
        </p:spPr>
        <p:txBody>
          <a:bodyPr wrap="none" rtlCol="0">
            <a:spAutoFit/>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How image recognition work ?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214630" y="1871345"/>
            <a:ext cx="11871960" cy="42754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How image recognition work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231775" y="1639570"/>
            <a:ext cx="11577320" cy="43726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How image recognition work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342265" y="1886585"/>
            <a:ext cx="11412220" cy="39782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How image recognition work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892810" y="1522730"/>
            <a:ext cx="10852150" cy="47745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System Architecture</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4244340" y="1600200"/>
            <a:ext cx="3702685" cy="4876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IN" altLang="en-US"/>
              <a:t>Detail Description Layer In CNN</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807720" y="1725295"/>
            <a:ext cx="11109325" cy="4509135"/>
          </a:xfrm>
          <a:prstGeom prst="rect">
            <a:avLst/>
          </a:prstGeom>
        </p:spPr>
      </p:pic>
      <p:sp>
        <p:nvSpPr>
          <p:cNvPr id="3" name="Text Box 2"/>
          <p:cNvSpPr txBox="1"/>
          <p:nvPr/>
        </p:nvSpPr>
        <p:spPr>
          <a:xfrm>
            <a:off x="2707640" y="-435610"/>
            <a:ext cx="309880" cy="368300"/>
          </a:xfrm>
          <a:prstGeom prst="rect">
            <a:avLst/>
          </a:prstGeom>
          <a:noFill/>
        </p:spPr>
        <p:txBody>
          <a:bodyPr wrap="none" rtlCol="0">
            <a:spAutoFit/>
          </a:bodyPr>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Convolutional Layer</a:t>
            </a:r>
            <a:endParaRPr lang="en-IN" altLang="en-US"/>
          </a:p>
        </p:txBody>
      </p:sp>
      <p:sp>
        <p:nvSpPr>
          <p:cNvPr id="3" name="Content Placeholder 2"/>
          <p:cNvSpPr>
            <a:spLocks noGrp="1"/>
          </p:cNvSpPr>
          <p:nvPr>
            <p:ph idx="1"/>
          </p:nvPr>
        </p:nvSpPr>
        <p:spPr/>
        <p:txBody>
          <a:bodyPr/>
          <a:p>
            <a:pPr marL="0" indent="0">
              <a:buNone/>
            </a:pPr>
            <a:r>
              <a:rPr lang="en-US"/>
              <a:t>In a CNN (Convolutional Neural Network), a convolutional layer is a type of layer that performs a convolution operation on the input data. This operation involves applying a filter to the input data, which helps to extract useful features and patterns from the data. The convolutional layer is a key component of a CNN, and it is typically followed by other types of layers such as pooling and fully-connected layers. These layers work together to process the input data and produce an output that can be used for various tasks such as image classification or object detection.</a:t>
            </a:r>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Convolutional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819785" y="1510665"/>
            <a:ext cx="10591800" cy="48564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b="1" dirty="0" smtClean="0">
                <a:latin typeface="Times New Roman" panose="02020603050405020304" pitchFamily="18" charset="0"/>
                <a:cs typeface="Times New Roman" panose="02020603050405020304" pitchFamily="18" charset="0"/>
                <a:sym typeface="+mn-ea"/>
              </a:rPr>
              <a:t>Feasibility Study</a:t>
            </a:r>
            <a:endParaRPr lang="en-US"/>
          </a:p>
        </p:txBody>
      </p:sp>
      <p:sp>
        <p:nvSpPr>
          <p:cNvPr id="3" name="Content Placeholder 2"/>
          <p:cNvSpPr>
            <a:spLocks noGrp="1"/>
          </p:cNvSpPr>
          <p:nvPr>
            <p:ph idx="1"/>
          </p:nvPr>
        </p:nvSpPr>
        <p:spPr/>
        <p:txBody>
          <a:bodyPr>
            <a:normAutofit lnSpcReduction="20000"/>
          </a:bodyPr>
          <a:p>
            <a:pPr marL="0" indent="0">
              <a:buNone/>
            </a:pPr>
            <a:r>
              <a:rPr lang="en-US" dirty="0" smtClean="0">
                <a:latin typeface="Times New Roman" panose="02020603050405020304" pitchFamily="18" charset="0"/>
                <a:cs typeface="Times New Roman" panose="02020603050405020304" pitchFamily="18" charset="0"/>
                <a:sym typeface="+mn-ea"/>
              </a:rPr>
              <a:t>Three Tests for Feasibility :-</a:t>
            </a:r>
            <a:endParaRPr lang="en-US" dirty="0" smtClean="0">
              <a:latin typeface="Times New Roman" panose="02020603050405020304" pitchFamily="18" charset="0"/>
              <a:cs typeface="Times New Roman" panose="02020603050405020304" pitchFamily="18" charset="0"/>
            </a:endParaRPr>
          </a:p>
          <a:p>
            <a:pPr marL="0" indent="0">
              <a:buNone/>
            </a:pPr>
            <a:r>
              <a:rPr lang="en-IN" altLang="en-US"/>
              <a:t> </a:t>
            </a:r>
            <a:endParaRPr lang="en-IN" altLang="en-US"/>
          </a:p>
          <a:p>
            <a:pPr>
              <a:buFont typeface="Wingdings" panose="05000000000000000000" charset="0"/>
              <a:buChar char="Ø"/>
            </a:pPr>
            <a:r>
              <a:rPr lang="en-US" sz="3200" dirty="0" smtClean="0">
                <a:latin typeface="Times New Roman" panose="02020603050405020304" pitchFamily="18" charset="0"/>
                <a:cs typeface="Times New Roman" panose="02020603050405020304" pitchFamily="18" charset="0"/>
                <a:sym typeface="+mn-ea"/>
              </a:rPr>
              <a:t> </a:t>
            </a:r>
            <a:r>
              <a:rPr lang="en-US" sz="3200" b="1" dirty="0" smtClean="0">
                <a:latin typeface="Times New Roman" panose="02020603050405020304" pitchFamily="18" charset="0"/>
                <a:cs typeface="Times New Roman" panose="02020603050405020304" pitchFamily="18" charset="0"/>
                <a:sym typeface="+mn-ea"/>
              </a:rPr>
              <a:t>Technical Feasibility</a:t>
            </a:r>
            <a:r>
              <a:rPr lang="en-IN" altLang="en-US" sz="3200" b="1" dirty="0" smtClean="0">
                <a:latin typeface="Times New Roman" panose="02020603050405020304" pitchFamily="18" charset="0"/>
                <a:cs typeface="Times New Roman" panose="02020603050405020304" pitchFamily="18" charset="0"/>
                <a:sym typeface="+mn-ea"/>
              </a:rPr>
              <a:t> :</a:t>
            </a:r>
            <a:endParaRPr lang="en-IN" altLang="en-US" sz="3200" b="1"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endParaRPr lang="en-IN" altLang="en-US" sz="3200" b="1"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v"/>
            </a:pPr>
            <a:r>
              <a:rPr lang="en-IN" altLang="en-US" sz="3200" b="1" dirty="0" smtClean="0">
                <a:latin typeface="Times New Roman" panose="02020603050405020304" pitchFamily="18" charset="0"/>
                <a:cs typeface="Times New Roman" panose="02020603050405020304" pitchFamily="18" charset="0"/>
                <a:sym typeface="+mn-ea"/>
              </a:rPr>
              <a:t> </a:t>
            </a:r>
            <a:r>
              <a:rPr lang="en-US" sz="3200" b="1" dirty="0" smtClean="0">
                <a:latin typeface="Times New Roman" panose="02020603050405020304" pitchFamily="18" charset="0"/>
                <a:cs typeface="Times New Roman" panose="02020603050405020304" pitchFamily="18" charset="0"/>
                <a:sym typeface="+mn-ea"/>
              </a:rPr>
              <a:t> </a:t>
            </a:r>
            <a:r>
              <a:rPr lang="en-US" sz="2800" dirty="0" smtClean="0">
                <a:latin typeface="Times New Roman" panose="02020603050405020304" pitchFamily="18" charset="0"/>
                <a:cs typeface="Times New Roman" panose="02020603050405020304" pitchFamily="18" charset="0"/>
                <a:sym typeface="+mn-ea"/>
              </a:rPr>
              <a:t>It is a measure of the practicality of a specific technical solution and the availability of technical resources and expertise</a:t>
            </a:r>
            <a:r>
              <a:rPr lang="en-US" sz="3200" dirty="0" smtClean="0">
                <a:latin typeface="Times New Roman" panose="02020603050405020304" pitchFamily="18" charset="0"/>
                <a:cs typeface="Times New Roman" panose="02020603050405020304" pitchFamily="18" charset="0"/>
                <a:sym typeface="+mn-ea"/>
              </a:rPr>
              <a:t>.</a:t>
            </a:r>
            <a:endParaRPr lang="en-US" sz="3200" dirty="0" smtClean="0">
              <a:latin typeface="Times New Roman" panose="02020603050405020304" pitchFamily="18" charset="0"/>
              <a:cs typeface="Times New Roman" panose="02020603050405020304" pitchFamily="18" charset="0"/>
              <a:sym typeface="+mn-ea"/>
            </a:endParaRPr>
          </a:p>
          <a:p>
            <a:pPr marL="0" indent="0">
              <a:buFont typeface="Wingdings" panose="05000000000000000000" charset="0"/>
              <a:buNone/>
            </a:pPr>
            <a:endParaRPr lang="en-US" sz="3200" dirty="0" smtClean="0">
              <a:latin typeface="Times New Roman" panose="02020603050405020304" pitchFamily="18" charset="0"/>
              <a:cs typeface="Times New Roman" panose="02020603050405020304" pitchFamily="18" charset="0"/>
              <a:sym typeface="+mn-ea"/>
            </a:endParaRPr>
          </a:p>
          <a:p>
            <a:pPr marL="0" lvl="1">
              <a:buFont typeface="Wingdings" panose="05000000000000000000" charset="0"/>
              <a:buChar char="v"/>
            </a:pPr>
            <a:r>
              <a:rPr lang="en-IN" altLang="en-US" sz="3200" b="1" dirty="0" smtClean="0">
                <a:latin typeface="Times New Roman" panose="02020603050405020304" pitchFamily="18" charset="0"/>
                <a:cs typeface="Times New Roman" panose="02020603050405020304" pitchFamily="18" charset="0"/>
                <a:sym typeface="+mn-ea"/>
              </a:rPr>
              <a:t> </a:t>
            </a:r>
            <a:r>
              <a:rPr lang="en-US" sz="2800" dirty="0" smtClean="0">
                <a:latin typeface="Times New Roman" panose="02020603050405020304" pitchFamily="18" charset="0"/>
                <a:cs typeface="Times New Roman" panose="02020603050405020304" pitchFamily="18" charset="0"/>
                <a:sym typeface="+mn-ea"/>
              </a:rPr>
              <a:t>In our project we need minimum i3 processor, 4GB RAM (min) &amp; 16GB or higher System 32 or 64 bit, Windows 7 or higher. Hard disk 512GB (min) which are available. Therefore, this project is Technically feasible</a:t>
            </a:r>
            <a:r>
              <a:rPr lang="en-US" sz="3200" dirty="0" smtClean="0">
                <a:latin typeface="Times New Roman" panose="02020603050405020304" pitchFamily="18" charset="0"/>
                <a:cs typeface="Times New Roman" panose="02020603050405020304" pitchFamily="18" charset="0"/>
                <a:sym typeface="+mn-ea"/>
              </a:rPr>
              <a:t>.</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charset="0"/>
              <a:buChar char="v"/>
            </a:pPr>
            <a:endParaRPr lang="en-IN" altLang="en-US" sz="3200" b="1" dirty="0" smtClean="0">
              <a:latin typeface="Times New Roman" panose="02020603050405020304" pitchFamily="18" charset="0"/>
              <a:cs typeface="Times New Roman" panose="02020603050405020304" pitchFamily="18" charset="0"/>
              <a:sym typeface="+mn-ea"/>
            </a:endParaRPr>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Convolutional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529590" y="1372235"/>
            <a:ext cx="11497945" cy="51428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IN" altLang="en-US"/>
              <a:t>Convolutional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741680" y="1390015"/>
            <a:ext cx="10810240" cy="51422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Convolutional Layer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462280" y="1390650"/>
            <a:ext cx="11141710" cy="4993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Convolutional Layer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627380" y="1381125"/>
            <a:ext cx="11097260" cy="50730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Convolutional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679450" y="1383665"/>
            <a:ext cx="10810240" cy="5016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Convolutional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689610" y="1487805"/>
            <a:ext cx="10871835" cy="50673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Convolutional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609600" y="1437640"/>
            <a:ext cx="10616565" cy="50323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Convolutional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772795" y="1564005"/>
            <a:ext cx="10770235" cy="50057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Convolutional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674370" y="1373505"/>
            <a:ext cx="11058525" cy="51288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ReLU Layer</a:t>
            </a:r>
            <a:endParaRPr lang="en-IN" altLang="en-US"/>
          </a:p>
        </p:txBody>
      </p:sp>
      <p:sp>
        <p:nvSpPr>
          <p:cNvPr id="3" name="Content Placeholder 2"/>
          <p:cNvSpPr>
            <a:spLocks noGrp="1"/>
          </p:cNvSpPr>
          <p:nvPr>
            <p:ph idx="1"/>
          </p:nvPr>
        </p:nvSpPr>
        <p:spPr/>
        <p:txBody>
          <a:bodyPr/>
          <a:p>
            <a:pPr marL="0" indent="0">
              <a:buNone/>
            </a:pPr>
            <a:r>
              <a:rPr lang="en-US"/>
              <a:t>In a CNN (Convolutional Neural Network), a ReLU (Rectified Linear Unit) layer is a type of layer that applies the ReLU activation function to the input data. The ReLU activation function is a simple mathematical function that replaces all negative values in the input data with zeros, while leaving the positive values unchanged. This has the effect of "rectifying" the input data and allowing the network to learn more complex and non-linear patterns in the data. The ReLU layer is often used after the convolutional and pooling layers in a CNN, and it can help to improve the performance and efficiency of the network.</a:t>
            </a:r>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marL="457200" indent="-457200">
              <a:buFont typeface="Wingdings" panose="05000000000000000000" charset="0"/>
              <a:buChar char="Ø"/>
            </a:pPr>
            <a:r>
              <a:rPr lang="en-IN" altLang="en-US" sz="2400" b="1"/>
              <a:t>Operational Feasibility :</a:t>
            </a:r>
            <a:endParaRPr lang="en-IN" altLang="en-US" sz="2400" b="1"/>
          </a:p>
        </p:txBody>
      </p:sp>
      <p:sp>
        <p:nvSpPr>
          <p:cNvPr id="3" name="Content Placeholder 2"/>
          <p:cNvSpPr>
            <a:spLocks noGrp="1"/>
          </p:cNvSpPr>
          <p:nvPr>
            <p:ph idx="1"/>
          </p:nvPr>
        </p:nvSpPr>
        <p:spPr/>
        <p:txBody>
          <a:bodyPr>
            <a:normAutofit lnSpcReduction="10000"/>
          </a:bodyPr>
          <a:p>
            <a:pPr>
              <a:buFont typeface="Wingdings" panose="05000000000000000000" charset="0"/>
              <a:buChar char="v"/>
            </a:pPr>
            <a:r>
              <a:rPr lang="en-IN" altLang="en-US"/>
              <a:t> </a:t>
            </a:r>
            <a:r>
              <a:rPr lang="en-US" dirty="0" smtClean="0">
                <a:latin typeface="Times New Roman" panose="02020603050405020304" pitchFamily="18" charset="0"/>
                <a:cs typeface="Times New Roman" panose="02020603050405020304" pitchFamily="18" charset="0"/>
                <a:sym typeface="+mn-ea"/>
              </a:rPr>
              <a:t>It is a measure of how well the solution of problems or a specific solution will work in the Project. It is also a measure of how people feel about the system/project.</a:t>
            </a:r>
            <a:endParaRPr lang="en-US"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v"/>
            </a:pPr>
            <a:r>
              <a:rPr lang="en-IN" altLang="en-US"/>
              <a:t> </a:t>
            </a:r>
            <a:r>
              <a:rPr lang="en-US" dirty="0" smtClean="0">
                <a:latin typeface="Times New Roman" panose="02020603050405020304" pitchFamily="18" charset="0"/>
                <a:cs typeface="Times New Roman" panose="02020603050405020304" pitchFamily="18" charset="0"/>
                <a:sym typeface="+mn-ea"/>
              </a:rPr>
              <a:t>In this project the Algorithm (</a:t>
            </a:r>
            <a:r>
              <a:rPr lang="en-IN" altLang="en-US" dirty="0" smtClean="0">
                <a:latin typeface="Times New Roman" panose="02020603050405020304" pitchFamily="18" charset="0"/>
                <a:cs typeface="Times New Roman" panose="02020603050405020304" pitchFamily="18" charset="0"/>
                <a:sym typeface="+mn-ea"/>
              </a:rPr>
              <a:t>CNN , Machine learning library like TensorFlow ,Keras  </a:t>
            </a:r>
            <a:r>
              <a:rPr lang="en-US" dirty="0" smtClean="0">
                <a:latin typeface="Times New Roman" panose="02020603050405020304" pitchFamily="18" charset="0"/>
                <a:cs typeface="Times New Roman" panose="02020603050405020304" pitchFamily="18" charset="0"/>
                <a:sym typeface="+mn-ea"/>
              </a:rPr>
              <a:t> etc.) and Techniques that we our using there resources are available so we can make this project Operational i.e. this project is Operationally Feasible.</a:t>
            </a:r>
            <a:endParaRPr lang="en-US"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v"/>
            </a:pPr>
            <a:endParaRPr lang="en-IN" altLang="en-US"/>
          </a:p>
          <a:p>
            <a:pPr>
              <a:buFont typeface="Wingdings" panose="05000000000000000000" charset="0"/>
              <a:buChar char="Ø"/>
            </a:pPr>
            <a:r>
              <a:rPr lang="en-IN" altLang="en-US"/>
              <a:t> </a:t>
            </a:r>
            <a:r>
              <a:rPr lang="en-US" dirty="0" smtClean="0">
                <a:latin typeface="Times New Roman" panose="02020603050405020304" pitchFamily="18" charset="0"/>
                <a:cs typeface="Times New Roman" panose="02020603050405020304" pitchFamily="18" charset="0"/>
                <a:sym typeface="+mn-ea"/>
              </a:rPr>
              <a:t> </a:t>
            </a:r>
            <a:r>
              <a:rPr lang="en-US" b="1" dirty="0" smtClean="0">
                <a:latin typeface="Times New Roman" panose="02020603050405020304" pitchFamily="18" charset="0"/>
                <a:cs typeface="Times New Roman" panose="02020603050405020304" pitchFamily="18" charset="0"/>
                <a:sym typeface="+mn-ea"/>
              </a:rPr>
              <a:t>Economical Feasibility:</a:t>
            </a:r>
            <a:r>
              <a:rPr lang="en-US" dirty="0" smtClean="0">
                <a:sym typeface="+mn-ea"/>
              </a:rPr>
              <a:t> </a:t>
            </a:r>
            <a:endParaRPr lang="en-US" dirty="0" smtClean="0">
              <a:sym typeface="+mn-ea"/>
            </a:endParaRPr>
          </a:p>
          <a:p>
            <a:pPr marL="0" indent="0">
              <a:buFont typeface="Wingdings" panose="05000000000000000000" charset="0"/>
              <a:buNone/>
            </a:pPr>
            <a:endParaRPr lang="en-US" dirty="0" smtClean="0">
              <a:sym typeface="+mn-ea"/>
            </a:endParaRPr>
          </a:p>
          <a:p>
            <a:pPr>
              <a:buFont typeface="Wingdings" panose="05000000000000000000" charset="0"/>
              <a:buChar char="v"/>
            </a:pPr>
            <a:r>
              <a:rPr lang="en-IN" altLang="en-US"/>
              <a:t> </a:t>
            </a:r>
            <a:r>
              <a:rPr lang="en-US" dirty="0" smtClean="0">
                <a:latin typeface="Times New Roman" panose="02020603050405020304" pitchFamily="18" charset="0"/>
                <a:cs typeface="Times New Roman" panose="02020603050405020304" pitchFamily="18" charset="0"/>
                <a:sym typeface="+mn-ea"/>
              </a:rPr>
              <a:t>It is a measure of the cost-effectiveness of a project or solution. This is often called a </a:t>
            </a:r>
            <a:r>
              <a:rPr lang="en-US" i="1" dirty="0" smtClean="0">
                <a:latin typeface="Times New Roman" panose="02020603050405020304" pitchFamily="18" charset="0"/>
                <a:cs typeface="Times New Roman" panose="02020603050405020304" pitchFamily="18" charset="0"/>
                <a:sym typeface="+mn-ea"/>
              </a:rPr>
              <a:t>cost-benefit analysis</a:t>
            </a:r>
            <a:r>
              <a:rPr lang="en-US" dirty="0" smtClean="0">
                <a:latin typeface="Times New Roman" panose="02020603050405020304" pitchFamily="18" charset="0"/>
                <a:cs typeface="Times New Roman" panose="02020603050405020304" pitchFamily="18" charset="0"/>
                <a:sym typeface="+mn-ea"/>
              </a:rPr>
              <a:t>.</a:t>
            </a:r>
            <a:endParaRPr lang="en-US"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v"/>
            </a:pPr>
            <a:r>
              <a:rPr lang="en-US" dirty="0" smtClean="0">
                <a:latin typeface="Times New Roman" panose="02020603050405020304" pitchFamily="18" charset="0"/>
                <a:cs typeface="Times New Roman" panose="02020603050405020304" pitchFamily="18" charset="0"/>
                <a:sym typeface="+mn-ea"/>
              </a:rPr>
              <a:t> </a:t>
            </a:r>
            <a:r>
              <a:rPr lang="en-US" b="1" dirty="0" smtClean="0">
                <a:latin typeface="Times New Roman" panose="02020603050405020304" pitchFamily="18" charset="0"/>
                <a:cs typeface="Times New Roman" panose="02020603050405020304" pitchFamily="18" charset="0"/>
                <a:sym typeface="+mn-ea"/>
              </a:rPr>
              <a:t> </a:t>
            </a:r>
            <a:r>
              <a:rPr lang="en-US" dirty="0" smtClean="0">
                <a:latin typeface="Times New Roman" panose="02020603050405020304" pitchFamily="18" charset="0"/>
                <a:cs typeface="Times New Roman" panose="02020603050405020304" pitchFamily="18" charset="0"/>
                <a:sym typeface="+mn-ea"/>
              </a:rPr>
              <a:t>As above we seen in Technical and Operational feasibility currently we do not need to purchase any hardware, Software or Resources we can get them by some open sources. Therefore, this project is Economically Feasible.</a:t>
            </a:r>
            <a:endParaRPr lang="en-US"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v"/>
            </a:pP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ReLU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483235" y="1546225"/>
            <a:ext cx="11298555" cy="5016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ReLU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1497330" y="1424305"/>
            <a:ext cx="9116060" cy="52876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ReLU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494030" y="1383665"/>
            <a:ext cx="10648315" cy="52311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Pooling Layer </a:t>
            </a:r>
            <a:endParaRPr lang="en-IN" altLang="en-US"/>
          </a:p>
        </p:txBody>
      </p:sp>
      <p:sp>
        <p:nvSpPr>
          <p:cNvPr id="3" name="Content Placeholder 2"/>
          <p:cNvSpPr>
            <a:spLocks noGrp="1"/>
          </p:cNvSpPr>
          <p:nvPr>
            <p:ph idx="1"/>
          </p:nvPr>
        </p:nvSpPr>
        <p:spPr/>
        <p:txBody>
          <a:bodyPr/>
          <a:p>
            <a:pPr marL="0" indent="0">
              <a:buNone/>
            </a:pPr>
            <a:r>
              <a:rPr lang="en-US"/>
              <a:t>In a CNN (Convolutional Neural Network), a pooling layer is a type of layer that reduces the size of the input data by applying a pooling operation. This operation typically involves dividing the input data into non-overlapping regions, and then computing a summary statistic for each region (e.g. the maximum or average value). This has the effect of reducing the dimensionality of the data and making the network more efficient. The pooling layer is often used after the convolutional layer in a CNN, and it can help to make the network more robust to small translations and deformations in the input data</a:t>
            </a:r>
            <a:r>
              <a:rPr lang="en-IN" altLang="en-US"/>
              <a:t>.</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Pooling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563245" y="1294130"/>
            <a:ext cx="11216640" cy="50368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Pooling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321945" y="1524635"/>
            <a:ext cx="11696700" cy="509206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IN" altLang="en-US"/>
              <a:t>Flattening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341630" y="1495425"/>
            <a:ext cx="11534140" cy="50971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Flattening </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567690" y="1485265"/>
            <a:ext cx="11041380" cy="50984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Fully-Connected Layer</a:t>
            </a:r>
            <a:endParaRPr lang="en-IN" altLang="en-US"/>
          </a:p>
        </p:txBody>
      </p:sp>
      <p:sp>
        <p:nvSpPr>
          <p:cNvPr id="3" name="Content Placeholder 2"/>
          <p:cNvSpPr>
            <a:spLocks noGrp="1"/>
          </p:cNvSpPr>
          <p:nvPr>
            <p:ph idx="1"/>
          </p:nvPr>
        </p:nvSpPr>
        <p:spPr/>
        <p:txBody>
          <a:bodyPr/>
          <a:p>
            <a:pPr marL="0" indent="0">
              <a:buNone/>
            </a:pPr>
            <a:r>
              <a:rPr lang="en-US"/>
              <a:t>In a CNN (Convolutional Neural Network), a fully-connected layer is a type of layer that is connected to all units in the previous layer. This means that each unit in the fully-connected layer receives input from every unit in the previous layer, and its output is determined by a weighted sum of these inputs. The weights of the connections are learned during training, and they determine how the fully-connected layer processes the input data to produce an output. The fully-connected layer is often used at the end of a CNN, and it can help to combine the features extracted by the earlier layers to produce a final output that can be used for tasks such as image classification</a:t>
            </a:r>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Fully Connected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8" name="Content Placeholder 7"/>
          <p:cNvPicPr>
            <a:picLocks noChangeAspect="1"/>
          </p:cNvPicPr>
          <p:nvPr>
            <p:ph idx="1"/>
          </p:nvPr>
        </p:nvPicPr>
        <p:blipFill>
          <a:blip r:embed="rId1"/>
          <a:stretch>
            <a:fillRect/>
          </a:stretch>
        </p:blipFill>
        <p:spPr>
          <a:xfrm>
            <a:off x="311150" y="1476375"/>
            <a:ext cx="11276330" cy="4993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IN" altLang="en-US"/>
              <a:t>                    SKIN DISEASE DATASET</a:t>
            </a:r>
            <a:endParaRPr lang="en-IN" altLang="en-US"/>
          </a:p>
        </p:txBody>
      </p:sp>
      <p:sp>
        <p:nvSpPr>
          <p:cNvPr id="3" name="Content Placeholder 2"/>
          <p:cNvSpPr>
            <a:spLocks noGrp="1"/>
          </p:cNvSpPr>
          <p:nvPr>
            <p:ph sz="half" idx="1"/>
          </p:nvPr>
        </p:nvSpPr>
        <p:spPr>
          <a:xfrm>
            <a:off x="538480" y="1524127"/>
            <a:ext cx="5384800" cy="4718304"/>
          </a:xfrm>
        </p:spPr>
        <p:txBody>
          <a:bodyPr>
            <a:normAutofit/>
          </a:bodyPr>
          <a:p>
            <a:pPr marL="0" indent="0">
              <a:buFont typeface="Wingdings" panose="05000000000000000000" charset="0"/>
              <a:buNone/>
            </a:pPr>
            <a:r>
              <a:rPr lang="en-IN" altLang="en-US" sz="2855" b="1"/>
              <a:t>These Five disease database download from Kaggle are :</a:t>
            </a:r>
            <a:endParaRPr lang="en-IN" altLang="en-US" sz="2855" b="1"/>
          </a:p>
          <a:p>
            <a:pPr marL="0" indent="0">
              <a:buFont typeface="Wingdings" panose="05000000000000000000" charset="0"/>
              <a:buNone/>
            </a:pPr>
            <a:endParaRPr lang="en-IN" altLang="en-US" sz="2855" b="1"/>
          </a:p>
          <a:p>
            <a:pPr>
              <a:buFont typeface="Wingdings" panose="05000000000000000000" charset="0"/>
              <a:buChar char="Ø"/>
            </a:pPr>
            <a:r>
              <a:rPr lang="en-IN" altLang="en-US" sz="2800" b="1"/>
              <a:t> Acne</a:t>
            </a:r>
            <a:r>
              <a:rPr lang="en-IN" altLang="en-US" sz="2800"/>
              <a:t> is a common skin condition where the pores of your skin become blocked by hair, sebum (an oily substance), bacteria and dead skin cells.</a:t>
            </a:r>
            <a:endParaRPr lang="en-IN" altLang="en-US" sz="2800"/>
          </a:p>
          <a:p>
            <a:pPr>
              <a:buFont typeface="Wingdings" panose="05000000000000000000" charset="0"/>
              <a:buChar char="Ø"/>
            </a:pPr>
            <a:endParaRPr lang="en-IN" altLang="en-US" sz="4570"/>
          </a:p>
          <a:p>
            <a:pPr>
              <a:buFont typeface="Wingdings" panose="05000000000000000000" charset="0"/>
              <a:buChar char="Ø"/>
            </a:pP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9" name="Content Placeholder 8" descr="acne-vulgaris--nodulocystic-1-3"/>
          <p:cNvPicPr>
            <a:picLocks noChangeAspect="1"/>
          </p:cNvPicPr>
          <p:nvPr>
            <p:ph sz="half" idx="2"/>
          </p:nvPr>
        </p:nvPicPr>
        <p:blipFill>
          <a:blip r:embed="rId1"/>
          <a:stretch>
            <a:fillRect/>
          </a:stretch>
        </p:blipFill>
        <p:spPr>
          <a:xfrm>
            <a:off x="6412865" y="2348230"/>
            <a:ext cx="4953000" cy="33680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Fully Connected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285750" y="1710690"/>
            <a:ext cx="12180570" cy="48793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Fully Connected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455930" y="1524000"/>
            <a:ext cx="11346180" cy="50577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Fully Connected Layer</a:t>
            </a: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idx="1"/>
          </p:nvPr>
        </p:nvPicPr>
        <p:blipFill>
          <a:blip r:embed="rId1"/>
          <a:stretch>
            <a:fillRect/>
          </a:stretch>
        </p:blipFill>
        <p:spPr>
          <a:xfrm>
            <a:off x="567690" y="1709420"/>
            <a:ext cx="11356340" cy="478409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SVC(Support Vector Classification)</a:t>
            </a:r>
            <a:endParaRPr lang="en-IN" altLang="en-US"/>
          </a:p>
        </p:txBody>
      </p:sp>
      <p:sp>
        <p:nvSpPr>
          <p:cNvPr id="3" name="Content Placeholder 2"/>
          <p:cNvSpPr>
            <a:spLocks noGrp="1"/>
          </p:cNvSpPr>
          <p:nvPr>
            <p:ph idx="1"/>
          </p:nvPr>
        </p:nvSpPr>
        <p:spPr/>
        <p:txBody>
          <a:bodyPr>
            <a:normAutofit fontScale="90000"/>
          </a:bodyPr>
          <a:p>
            <a:r>
              <a:rPr lang="en-US"/>
              <a:t>SVMs are a type of supervised learning algorithm that can be used for classification or regression tasks.</a:t>
            </a:r>
            <a:endParaRPr lang="en-US"/>
          </a:p>
          <a:p>
            <a:endParaRPr lang="en-US"/>
          </a:p>
          <a:p>
            <a:endParaRPr lang="en-US"/>
          </a:p>
          <a:p>
            <a:pPr marL="0" indent="0">
              <a:buNone/>
            </a:pPr>
            <a:endParaRPr lang="en-US"/>
          </a:p>
          <a:p>
            <a:r>
              <a:rPr lang="en-US"/>
              <a:t>SVMs work by finding a hyperplane that separates the data points into two classes</a:t>
            </a:r>
            <a:endParaRPr lang="en-US"/>
          </a:p>
          <a:p>
            <a:pPr marL="0" indent="0">
              <a:buNone/>
            </a:pPr>
            <a:endParaRPr lang="en-US"/>
          </a:p>
          <a:p>
            <a:pPr marL="0" indent="0">
              <a:buNone/>
            </a:pPr>
            <a:endParaRPr lang="en-US"/>
          </a:p>
          <a:p>
            <a:pPr marL="0" indent="0">
              <a:buNone/>
            </a:pPr>
            <a:endParaRPr lang="en-US"/>
          </a:p>
          <a:p>
            <a:pPr marL="0" indent="0">
              <a:buNone/>
            </a:pPr>
            <a:endParaRPr lang="en-US"/>
          </a:p>
          <a:p>
            <a:r>
              <a:rPr lang="en-US"/>
              <a:t>The hyperplane is the line or plane that best separates the data points with the maximum margin.</a:t>
            </a:r>
            <a:endParaRPr lang="en-US"/>
          </a:p>
          <a:p>
            <a:endParaRPr lang="en-US"/>
          </a:p>
          <a:p>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SVC(Support Vector Classification)</a:t>
            </a:r>
            <a:endParaRPr lang="en-IN" altLang="en-US"/>
          </a:p>
        </p:txBody>
      </p:sp>
      <p:sp>
        <p:nvSpPr>
          <p:cNvPr id="3" name="Content Placeholder 2"/>
          <p:cNvSpPr>
            <a:spLocks noGrp="1"/>
          </p:cNvSpPr>
          <p:nvPr>
            <p:ph sz="half" idx="1"/>
          </p:nvPr>
        </p:nvSpPr>
        <p:spPr/>
        <p:txBody>
          <a:bodyPr/>
          <a:p>
            <a:r>
              <a:rPr lang="en-US">
                <a:sym typeface="+mn-ea"/>
              </a:rPr>
              <a:t>SVMs are known for their high accuracy and robustness to noise.</a:t>
            </a:r>
            <a:endParaRPr lang="en-US">
              <a:sym typeface="+mn-ea"/>
            </a:endParaRPr>
          </a:p>
          <a:p>
            <a:endParaRPr lang="en-US">
              <a:sym typeface="+mn-ea"/>
            </a:endParaRPr>
          </a:p>
          <a:p>
            <a:pPr marL="0" indent="0">
              <a:buNone/>
            </a:pPr>
            <a:endParaRPr lang="en-US"/>
          </a:p>
          <a:p>
            <a:r>
              <a:rPr lang="en-US">
                <a:sym typeface="+mn-ea"/>
              </a:rPr>
              <a:t>SVMs are often used for tasks such as image classification, text classification, and fraud detection</a:t>
            </a:r>
            <a:endParaRPr lang="en-US"/>
          </a:p>
          <a:p>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sz="half" idx="2"/>
          </p:nvPr>
        </p:nvPicPr>
        <p:blipFill>
          <a:blip r:embed="rId1"/>
          <a:stretch>
            <a:fillRect/>
          </a:stretch>
        </p:blipFill>
        <p:spPr>
          <a:xfrm>
            <a:off x="6267450" y="1911350"/>
            <a:ext cx="5386070" cy="360108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SVC Advantages </a:t>
            </a:r>
            <a:endParaRPr lang="en-IN" altLang="en-US"/>
          </a:p>
        </p:txBody>
      </p:sp>
      <p:sp>
        <p:nvSpPr>
          <p:cNvPr id="3" name="Content Placeholder 2"/>
          <p:cNvSpPr>
            <a:spLocks noGrp="1"/>
          </p:cNvSpPr>
          <p:nvPr>
            <p:ph idx="1"/>
          </p:nvPr>
        </p:nvSpPr>
        <p:spPr/>
        <p:txBody>
          <a:bodyPr/>
          <a:p>
            <a:r>
              <a:rPr lang="en-US"/>
              <a:t>High accuracy</a:t>
            </a:r>
            <a:endParaRPr lang="en-US"/>
          </a:p>
          <a:p>
            <a:endParaRPr lang="en-US"/>
          </a:p>
          <a:p>
            <a:r>
              <a:rPr lang="en-US"/>
              <a:t>Robust to noise</a:t>
            </a:r>
            <a:endParaRPr lang="en-US"/>
          </a:p>
          <a:p>
            <a:endParaRPr lang="en-US"/>
          </a:p>
          <a:p>
            <a:r>
              <a:rPr lang="en-US"/>
              <a:t>Can be used for both classification and regression tasks</a:t>
            </a:r>
            <a:endParaRPr lang="en-US"/>
          </a:p>
          <a:p>
            <a:endParaRPr lang="en-US"/>
          </a:p>
          <a:p>
            <a:r>
              <a:rPr lang="en-US"/>
              <a:t>Can be used with a variety of data types</a:t>
            </a:r>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SVC Disadvantages</a:t>
            </a:r>
            <a:endParaRPr lang="en-IN" altLang="en-US"/>
          </a:p>
        </p:txBody>
      </p:sp>
      <p:sp>
        <p:nvSpPr>
          <p:cNvPr id="3" name="Content Placeholder 2"/>
          <p:cNvSpPr>
            <a:spLocks noGrp="1"/>
          </p:cNvSpPr>
          <p:nvPr>
            <p:ph idx="1"/>
          </p:nvPr>
        </p:nvSpPr>
        <p:spPr/>
        <p:txBody>
          <a:bodyPr/>
          <a:p>
            <a:r>
              <a:rPr lang="en-US"/>
              <a:t>Can be computationally expensive to train</a:t>
            </a:r>
            <a:endParaRPr lang="en-US"/>
          </a:p>
          <a:p>
            <a:endParaRPr lang="en-US"/>
          </a:p>
          <a:p>
            <a:r>
              <a:rPr lang="en-US"/>
              <a:t>Can be sensitive to hyperparameters</a:t>
            </a:r>
            <a:endParaRPr lang="en-US"/>
          </a:p>
          <a:p>
            <a:endParaRPr lang="en-US"/>
          </a:p>
          <a:p>
            <a:r>
              <a:rPr lang="en-US"/>
              <a:t>Not always the most interpretable model</a:t>
            </a:r>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ROC Curve</a:t>
            </a:r>
            <a:endParaRPr lang="en-IN" altLang="en-US"/>
          </a:p>
        </p:txBody>
      </p:sp>
      <p:sp>
        <p:nvSpPr>
          <p:cNvPr id="3" name="Content Placeholder 2"/>
          <p:cNvSpPr>
            <a:spLocks noGrp="1"/>
          </p:cNvSpPr>
          <p:nvPr>
            <p:ph idx="1"/>
          </p:nvPr>
        </p:nvSpPr>
        <p:spPr/>
        <p:txBody>
          <a:bodyPr>
            <a:normAutofit/>
          </a:bodyPr>
          <a:p>
            <a:r>
              <a:rPr lang="en-US"/>
              <a:t>A Receiver Operating Characteristic (ROC) curve is a graphical representation of the performance of a binary classification model. It illustrates the trade-off between the true positive rate (sensitivity) and the false positive rate (1-specificity) at various classification thresholds.</a:t>
            </a:r>
            <a:endParaRPr lang="en-US"/>
          </a:p>
          <a:p>
            <a:endParaRPr lang="en-US" b="1"/>
          </a:p>
          <a:p>
            <a:r>
              <a:rPr lang="en-IN" altLang="en-US"/>
              <a:t>T</a:t>
            </a:r>
            <a:r>
              <a:rPr lang="en-US"/>
              <a:t>he ROC curve provides a visual assessment of the classification model's discriminatory power and allows for the selection of an appropriate classification threshold based on the desired balance between true positives and false positives.</a:t>
            </a:r>
            <a:endParaRPr lang="en-US"/>
          </a:p>
          <a:p>
            <a:pPr marL="0" indent="0">
              <a:buNone/>
            </a:pPr>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p>
            <a:r>
              <a:rPr lang="en-IN" altLang="en-US"/>
              <a:t>                        Python Language </a:t>
            </a:r>
            <a:endParaRPr lang="en-IN" altLang="en-US"/>
          </a:p>
        </p:txBody>
      </p:sp>
      <p:sp>
        <p:nvSpPr>
          <p:cNvPr id="11" name="Content Placeholder 10"/>
          <p:cNvSpPr>
            <a:spLocks noGrp="1"/>
          </p:cNvSpPr>
          <p:nvPr>
            <p:ph idx="1"/>
          </p:nvPr>
        </p:nvSpPr>
        <p:spPr/>
        <p:txBody>
          <a:bodyPr/>
          <a:p>
            <a:pPr>
              <a:buFont typeface="Wingdings" panose="05000000000000000000" charset="0"/>
              <a:buChar char="Ø"/>
            </a:pPr>
            <a:r>
              <a:rPr lang="en-IN" altLang="en-US"/>
              <a:t> </a:t>
            </a:r>
            <a:r>
              <a:rPr lang="en-IN" altLang="en-US" sz="2800"/>
              <a:t>Python is a programming language that supports the creation of a wide range of applications. Developers regard it as a great choice for Artificial Intelligence (AI), Machine Learning, and Deep Learning projects.</a:t>
            </a:r>
            <a:endParaRPr lang="en-IN" altLang="en-US" sz="2800"/>
          </a:p>
          <a:p>
            <a:pPr marL="0" indent="0">
              <a:buFont typeface="Wingdings" panose="05000000000000000000" charset="0"/>
              <a:buNone/>
            </a:pPr>
            <a:endParaRPr lang="en-IN" altLang="en-US"/>
          </a:p>
          <a:p>
            <a:pPr>
              <a:buFont typeface="Wingdings" panose="05000000000000000000" charset="0"/>
              <a:buChar char="Ø"/>
            </a:pPr>
            <a:endParaRPr lang="en-IN" altLang="en-US"/>
          </a:p>
          <a:p>
            <a:pPr>
              <a:buFont typeface="Wingdings" panose="05000000000000000000" charset="0"/>
              <a:buChar char="Ø"/>
            </a:pPr>
            <a:r>
              <a:rPr lang="en-IN" altLang="en-US" sz="2800"/>
              <a:t>It has a huge number of libraries and frameworks: The Python language comes with many libraries and frameworks that make coding easy. This also saves a significant amount of time.</a:t>
            </a:r>
            <a:endParaRPr lang="en-IN" altLang="en-US" sz="2800"/>
          </a:p>
          <a:p>
            <a:pPr marL="0" indent="0">
              <a:buFont typeface="Wingdings" panose="05000000000000000000" charset="0"/>
              <a:buNone/>
            </a:pPr>
            <a:endParaRPr lang="en-IN" altLang="en-US" sz="2800"/>
          </a:p>
        </p:txBody>
      </p:sp>
      <p:sp>
        <p:nvSpPr>
          <p:cNvPr id="5" name="Date Placeholder 4"/>
          <p:cNvSpPr>
            <a:spLocks noGrp="1"/>
          </p:cNvSpPr>
          <p:nvPr>
            <p:ph type="dt" sz="half" idx="10"/>
          </p:nvPr>
        </p:nvSpPr>
        <p:spPr/>
        <p:txBody>
          <a:bodyPr/>
          <a:p>
            <a:fld id="{6A8BE3AC-6A30-4571-9FA4-414115DFFC61}" type="datetime2">
              <a:rPr lang="en-US" smtClean="0"/>
            </a:fld>
            <a:endParaRPr lang="en-US" dirty="0"/>
          </a:p>
        </p:txBody>
      </p:sp>
      <p:sp>
        <p:nvSpPr>
          <p:cNvPr id="6" name="Footer Placeholder 5"/>
          <p:cNvSpPr>
            <a:spLocks noGrp="1"/>
          </p:cNvSpPr>
          <p:nvPr>
            <p:ph type="ftr" sz="quarter" idx="11"/>
          </p:nvPr>
        </p:nvSpPr>
        <p:spPr/>
        <p:txBody>
          <a:bodyPr/>
          <a:p>
            <a:r>
              <a:rPr lang="en-US" dirty="0"/>
              <a:t>IT@HCST</a:t>
            </a:r>
            <a:endParaRPr lang="en-US" dirty="0"/>
          </a:p>
        </p:txBody>
      </p:sp>
      <p:sp>
        <p:nvSpPr>
          <p:cNvPr id="7" name="Slide Number Placeholder 6"/>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Advantages of proposed System  </a:t>
            </a:r>
            <a:endParaRPr lang="en-IN" altLang="en-US"/>
          </a:p>
        </p:txBody>
      </p:sp>
      <p:sp>
        <p:nvSpPr>
          <p:cNvPr id="3" name="Content Placeholder 2"/>
          <p:cNvSpPr>
            <a:spLocks noGrp="1"/>
          </p:cNvSpPr>
          <p:nvPr>
            <p:ph idx="1"/>
          </p:nvPr>
        </p:nvSpPr>
        <p:spPr/>
        <p:txBody>
          <a:bodyPr/>
          <a:p>
            <a:pPr>
              <a:buFont typeface="Wingdings" panose="05000000000000000000" charset="0"/>
              <a:buChar char="Ø"/>
            </a:pPr>
            <a:r>
              <a:rPr lang="en-IN" altLang="en-US" sz="3200"/>
              <a:t> </a:t>
            </a:r>
            <a:r>
              <a:rPr lang="en-US" sz="3200" dirty="0">
                <a:latin typeface="Times New Roman" panose="02020603050405020304" pitchFamily="18" charset="0"/>
                <a:cs typeface="Times New Roman" panose="02020603050405020304" pitchFamily="18" charset="0"/>
                <a:sym typeface="+mn-ea"/>
              </a:rPr>
              <a:t>W</a:t>
            </a:r>
            <a:r>
              <a:rPr lang="en-US" sz="3200" dirty="0" smtClean="0">
                <a:latin typeface="Times New Roman" panose="02020603050405020304" pitchFamily="18" charset="0"/>
                <a:cs typeface="Times New Roman" panose="02020603050405020304" pitchFamily="18" charset="0"/>
                <a:sym typeface="+mn-ea"/>
              </a:rPr>
              <a:t>ith </a:t>
            </a:r>
            <a:r>
              <a:rPr lang="en-US" sz="3200" dirty="0">
                <a:latin typeface="Times New Roman" panose="02020603050405020304" pitchFamily="18" charset="0"/>
                <a:cs typeface="Times New Roman" panose="02020603050405020304" pitchFamily="18" charset="0"/>
                <a:sym typeface="+mn-ea"/>
              </a:rPr>
              <a:t>this system we can verify the user </a:t>
            </a:r>
            <a:r>
              <a:rPr lang="en-US" sz="3200" dirty="0" smtClean="0">
                <a:latin typeface="Times New Roman" panose="02020603050405020304" pitchFamily="18" charset="0"/>
                <a:cs typeface="Times New Roman" panose="02020603050405020304" pitchFamily="18" charset="0"/>
                <a:sym typeface="+mn-ea"/>
              </a:rPr>
              <a:t>image. </a:t>
            </a:r>
            <a:endParaRPr lang="en-US" sz="32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altLang="en-US" sz="3200"/>
          </a:p>
          <a:p>
            <a:pPr>
              <a:buFont typeface="Wingdings" panose="05000000000000000000" charset="0"/>
              <a:buChar char="Ø"/>
            </a:pPr>
            <a:r>
              <a:rPr lang="en-US" sz="3200" dirty="0">
                <a:latin typeface="Times New Roman" panose="02020603050405020304" pitchFamily="18" charset="0"/>
                <a:cs typeface="Times New Roman" panose="02020603050405020304" pitchFamily="18" charset="0"/>
                <a:sym typeface="+mn-ea"/>
              </a:rPr>
              <a:t>W</a:t>
            </a:r>
            <a:r>
              <a:rPr lang="en-US" sz="3200" dirty="0" smtClean="0">
                <a:latin typeface="Times New Roman" panose="02020603050405020304" pitchFamily="18" charset="0"/>
                <a:cs typeface="Times New Roman" panose="02020603050405020304" pitchFamily="18" charset="0"/>
                <a:sym typeface="+mn-ea"/>
              </a:rPr>
              <a:t>e </a:t>
            </a:r>
            <a:r>
              <a:rPr lang="en-US" sz="3200" dirty="0">
                <a:latin typeface="Times New Roman" panose="02020603050405020304" pitchFamily="18" charset="0"/>
                <a:cs typeface="Times New Roman" panose="02020603050405020304" pitchFamily="18" charset="0"/>
                <a:sym typeface="+mn-ea"/>
              </a:rPr>
              <a:t>can also get the probability of similarity of saved </a:t>
            </a:r>
            <a:r>
              <a:rPr lang="en-US" sz="3200" dirty="0" smtClean="0">
                <a:latin typeface="Times New Roman" panose="02020603050405020304" pitchFamily="18" charset="0"/>
                <a:cs typeface="Times New Roman" panose="02020603050405020304" pitchFamily="18" charset="0"/>
                <a:sym typeface="+mn-ea"/>
              </a:rPr>
              <a:t>image.</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altLang="en-US" sz="3200"/>
          </a:p>
          <a:p>
            <a:pPr>
              <a:buFont typeface="Wingdings" panose="05000000000000000000" charset="0"/>
              <a:buChar char="Ø"/>
            </a:pPr>
            <a:r>
              <a:rPr lang="en-US" sz="3200" dirty="0" smtClean="0">
                <a:latin typeface="Times New Roman" panose="02020603050405020304" pitchFamily="18" charset="0"/>
                <a:cs typeface="Times New Roman" panose="02020603050405020304" pitchFamily="18" charset="0"/>
                <a:sym typeface="+mn-ea"/>
              </a:rPr>
              <a:t>It will be simple to find the person</a:t>
            </a:r>
            <a:r>
              <a:rPr lang="en-IN" altLang="en-US" sz="3200" dirty="0" smtClean="0">
                <a:latin typeface="Times New Roman" panose="02020603050405020304" pitchFamily="18" charset="0"/>
                <a:cs typeface="Times New Roman" panose="02020603050405020304" pitchFamily="18" charset="0"/>
                <a:sym typeface="+mn-ea"/>
              </a:rPr>
              <a:t> Skin disease</a:t>
            </a:r>
            <a:r>
              <a:rPr lang="en-US" sz="3200" dirty="0" smtClean="0">
                <a:latin typeface="Times New Roman" panose="02020603050405020304" pitchFamily="18" charset="0"/>
                <a:cs typeface="Times New Roman" panose="02020603050405020304" pitchFamily="18" charset="0"/>
                <a:sym typeface="+mn-ea"/>
              </a:rPr>
              <a:t>.</a:t>
            </a:r>
            <a:endParaRPr lang="en-US" sz="3200"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endParaRPr lang="en-US" sz="3200" dirty="0" smtClean="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r>
              <a:rPr lang="en-US" sz="3200" dirty="0" smtClean="0">
                <a:latin typeface="Times New Roman" panose="02020603050405020304" pitchFamily="18" charset="0"/>
                <a:cs typeface="Times New Roman" panose="02020603050405020304" pitchFamily="18" charset="0"/>
                <a:sym typeface="+mn-ea"/>
              </a:rPr>
              <a:t>It also reduce our time and efforts to </a:t>
            </a:r>
            <a:r>
              <a:rPr lang="en-IN" altLang="en-US" sz="3200" dirty="0" smtClean="0">
                <a:latin typeface="Times New Roman" panose="02020603050405020304" pitchFamily="18" charset="0"/>
                <a:cs typeface="Times New Roman" panose="02020603050405020304" pitchFamily="18" charset="0"/>
                <a:sym typeface="+mn-ea"/>
              </a:rPr>
              <a:t>Skin disease</a:t>
            </a:r>
            <a:r>
              <a:rPr lang="en-US" sz="3200" dirty="0" smtClean="0">
                <a:latin typeface="Times New Roman" panose="02020603050405020304" pitchFamily="18" charset="0"/>
                <a:cs typeface="Times New Roman" panose="02020603050405020304" pitchFamily="18" charset="0"/>
                <a:sym typeface="+mn-ea"/>
              </a:rPr>
              <a:t>.</a:t>
            </a:r>
            <a:endParaRPr lang="en-US" sz="32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dirty="0" smtClean="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altLang="en-US"/>
          </a:p>
          <a:p>
            <a:pPr>
              <a:buFont typeface="Wingdings" panose="05000000000000000000" charset="0"/>
              <a:buChar char="Ø"/>
            </a:pPr>
            <a:endParaRPr lang="en-IN" alt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r>
              <a:rPr lang="en-IN" altLang="en-US"/>
              <a:t>                      SKIN DISEASE DATASET</a:t>
            </a:r>
            <a:endParaRPr lang="en-IN" altLang="en-US"/>
          </a:p>
        </p:txBody>
      </p:sp>
      <p:sp>
        <p:nvSpPr>
          <p:cNvPr id="9" name="Content Placeholder 8"/>
          <p:cNvSpPr>
            <a:spLocks noGrp="1"/>
          </p:cNvSpPr>
          <p:nvPr>
            <p:ph sz="half" idx="1"/>
          </p:nvPr>
        </p:nvSpPr>
        <p:spPr/>
        <p:txBody>
          <a:bodyPr/>
          <a:p>
            <a:r>
              <a:rPr lang="en-IN" altLang="en-US" sz="3200">
                <a:sym typeface="+mn-ea"/>
              </a:rPr>
              <a:t> </a:t>
            </a:r>
            <a:r>
              <a:rPr lang="en-IN" altLang="en-US" sz="3200" b="1">
                <a:sym typeface="+mn-ea"/>
              </a:rPr>
              <a:t>Alopecia areata</a:t>
            </a:r>
            <a:r>
              <a:rPr lang="en-IN" altLang="en-US" sz="3200">
                <a:sym typeface="+mn-ea"/>
              </a:rPr>
              <a:t> is a condition that causes a person's hair to fall out. (Alopecia is the medical term for hair loss; there are various types of alopecia, including alopecia areata).</a:t>
            </a:r>
            <a:endParaRPr lang="en-IN" altLang="en-US" sz="3200"/>
          </a:p>
          <a:p>
            <a:endParaRPr lang="en-US" sz="3200"/>
          </a:p>
        </p:txBody>
      </p:sp>
      <p:sp>
        <p:nvSpPr>
          <p:cNvPr id="5" name="Date Placeholder 4"/>
          <p:cNvSpPr>
            <a:spLocks noGrp="1"/>
          </p:cNvSpPr>
          <p:nvPr>
            <p:ph type="dt" sz="half" idx="10"/>
          </p:nvPr>
        </p:nvSpPr>
        <p:spPr/>
        <p:txBody>
          <a:bodyPr/>
          <a:p>
            <a:fld id="{6A8BE3AC-6A30-4571-9FA4-414115DFFC61}" type="datetime2">
              <a:rPr lang="en-US" smtClean="0"/>
            </a:fld>
            <a:endParaRPr lang="en-US" dirty="0"/>
          </a:p>
        </p:txBody>
      </p:sp>
      <p:sp>
        <p:nvSpPr>
          <p:cNvPr id="6" name="Footer Placeholder 5"/>
          <p:cNvSpPr>
            <a:spLocks noGrp="1"/>
          </p:cNvSpPr>
          <p:nvPr>
            <p:ph type="ftr" sz="quarter" idx="11"/>
          </p:nvPr>
        </p:nvSpPr>
        <p:spPr/>
        <p:txBody>
          <a:bodyPr/>
          <a:p>
            <a:r>
              <a:rPr lang="en-US" dirty="0"/>
              <a:t>IT@HCST</a:t>
            </a:r>
            <a:endParaRPr lang="en-US" dirty="0"/>
          </a:p>
        </p:txBody>
      </p:sp>
      <p:sp>
        <p:nvSpPr>
          <p:cNvPr id="7" name="Slide Number Placeholder 6"/>
          <p:cNvSpPr>
            <a:spLocks noGrp="1"/>
          </p:cNvSpPr>
          <p:nvPr>
            <p:ph type="sldNum" sz="quarter" idx="12"/>
          </p:nvPr>
        </p:nvSpPr>
        <p:spPr/>
        <p:txBody>
          <a:bodyPr/>
          <a:p>
            <a:fld id="{132D015C-86D2-6E47-B92C-AA3F74A3BB30}" type="slidenum">
              <a:rPr lang="en-US" smtClean="0"/>
            </a:fld>
            <a:endParaRPr lang="en-US" dirty="0"/>
          </a:p>
        </p:txBody>
      </p:sp>
      <p:pic>
        <p:nvPicPr>
          <p:cNvPr id="10" name="Content Placeholder 9" descr="download"/>
          <p:cNvPicPr>
            <a:picLocks noChangeAspect="1"/>
          </p:cNvPicPr>
          <p:nvPr>
            <p:ph sz="half" idx="2"/>
          </p:nvPr>
        </p:nvPicPr>
        <p:blipFill>
          <a:blip r:embed="rId1"/>
          <a:stretch>
            <a:fillRect/>
          </a:stretch>
        </p:blipFill>
        <p:spPr>
          <a:xfrm>
            <a:off x="6534785" y="2328545"/>
            <a:ext cx="4627880" cy="334835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System Requirement</a:t>
            </a:r>
            <a:endParaRPr lang="en-IN" altLang="en-US"/>
          </a:p>
        </p:txBody>
      </p:sp>
      <p:sp>
        <p:nvSpPr>
          <p:cNvPr id="3" name="Content Placeholder 2"/>
          <p:cNvSpPr>
            <a:spLocks noGrp="1"/>
          </p:cNvSpPr>
          <p:nvPr>
            <p:ph idx="1"/>
          </p:nvPr>
        </p:nvSpPr>
        <p:spPr/>
        <p:txBody>
          <a:bodyPr>
            <a:normAutofit lnSpcReduction="10000"/>
          </a:bodyPr>
          <a:p>
            <a:pPr>
              <a:buClrTx/>
            </a:pPr>
            <a:r>
              <a:rPr lang="en-US" b="1" dirty="0" smtClean="0">
                <a:latin typeface="Times New Roman" panose="02020603050405020304" pitchFamily="18" charset="0"/>
                <a:cs typeface="Times New Roman" panose="02020603050405020304" pitchFamily="18" charset="0"/>
                <a:sym typeface="+mn-ea"/>
              </a:rPr>
              <a:t>Hardware Requirements</a:t>
            </a:r>
            <a:endParaRPr lang="en-US" b="1" dirty="0" smtClean="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sym typeface="+mn-ea"/>
              </a:rPr>
              <a:t>Processor: Intel core i3 processor or higher.</a:t>
            </a:r>
            <a:endParaRPr lang="en-US" dirty="0" smtClean="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sym typeface="+mn-ea"/>
              </a:rPr>
              <a:t>An AMD equivalent processor will be optimal.</a:t>
            </a:r>
            <a:endParaRPr lang="en-US" dirty="0" smtClean="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sym typeface="+mn-ea"/>
              </a:rPr>
              <a:t>RAM: 4 GB minimum, 16 GB or higher is recommended.</a:t>
            </a:r>
            <a:endParaRPr lang="en-US" dirty="0" smtClean="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sym typeface="+mn-ea"/>
              </a:rPr>
              <a:t>System type: 32-bit, 64-bit Windows 7 and higher.</a:t>
            </a:r>
            <a:endParaRPr lang="en-US" dirty="0" smtClean="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sym typeface="+mn-ea"/>
              </a:rPr>
              <a:t>Hard Disk: 512gb minimum</a:t>
            </a:r>
            <a:endParaRPr lang="en-US" dirty="0" smtClean="0">
              <a:latin typeface="Times New Roman" panose="02020603050405020304" pitchFamily="18" charset="0"/>
              <a:cs typeface="Times New Roman" panose="02020603050405020304" pitchFamily="18" charset="0"/>
            </a:endParaRPr>
          </a:p>
          <a:p>
            <a:pPr>
              <a:buNone/>
            </a:pPr>
            <a:endParaRPr lang="en-US" dirty="0"/>
          </a:p>
          <a:p>
            <a:pPr>
              <a:buClrTx/>
            </a:pPr>
            <a:r>
              <a:rPr lang="en-US" b="1" dirty="0" smtClean="0">
                <a:latin typeface="Times New Roman" panose="02020603050405020304" pitchFamily="18" charset="0"/>
                <a:cs typeface="Times New Roman" panose="02020603050405020304" pitchFamily="18" charset="0"/>
                <a:sym typeface="+mn-ea"/>
              </a:rPr>
              <a:t>Software Requirements</a:t>
            </a:r>
            <a:endParaRPr lang="en-US" b="1" dirty="0" smtClean="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sym typeface="+mn-ea"/>
              </a:rPr>
              <a:t>Programming language: Python</a:t>
            </a:r>
            <a:endParaRPr lang="en-US" dirty="0" smtClean="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IN" altLang="en-US" dirty="0" smtClean="0">
                <a:latin typeface="Times New Roman" panose="02020603050405020304" pitchFamily="18" charset="0"/>
                <a:cs typeface="Times New Roman" panose="02020603050405020304" pitchFamily="18" charset="0"/>
              </a:rPr>
              <a:t>IDE : Google Colab</a:t>
            </a:r>
            <a:endParaRPr lang="en-IN" altLang="en-US" dirty="0" smtClean="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IN" altLang="en-US" dirty="0" smtClean="0">
                <a:latin typeface="Times New Roman" panose="02020603050405020304" pitchFamily="18" charset="0"/>
                <a:cs typeface="Times New Roman" panose="02020603050405020304" pitchFamily="18" charset="0"/>
              </a:rPr>
              <a:t>Algorithm : CNN(Convolutional Neural Network) </a:t>
            </a:r>
            <a:endParaRPr lang="en-IN" altLang="en-US" dirty="0" smtClean="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IN" altLang="en-US" dirty="0" smtClean="0">
                <a:latin typeface="Times New Roman" panose="02020603050405020304" pitchFamily="18" charset="0"/>
                <a:cs typeface="Times New Roman" panose="02020603050405020304" pitchFamily="18" charset="0"/>
              </a:rPr>
              <a:t>Machine Learning Library :- Tensorflow , Keras , Pandas  </a:t>
            </a:r>
            <a:endParaRPr lang="en-US" dirty="0" smtClean="0">
              <a:latin typeface="Times New Roman" panose="02020603050405020304" pitchFamily="18" charset="0"/>
              <a:cs typeface="Times New Roman" panose="02020603050405020304" pitchFamily="18" charset="0"/>
            </a:endParaRPr>
          </a:p>
          <a:p>
            <a:pPr marL="0" indent="0">
              <a:buClrTx/>
              <a:buFont typeface="Wingdings" panose="05000000000000000000" pitchFamily="2" charset="2"/>
              <a:buNone/>
            </a:pPr>
            <a:endParaRPr lang="en-US" dirty="0" smtClean="0">
              <a:latin typeface="Times New Roman" panose="02020603050405020304" pitchFamily="18" charset="0"/>
              <a:cs typeface="Times New Roman" panose="02020603050405020304" pitchFamily="18" charset="0"/>
            </a:endParaRPr>
          </a:p>
          <a:p>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References</a:t>
            </a:r>
            <a:endParaRPr lang="en-IN" altLang="en-US"/>
          </a:p>
        </p:txBody>
      </p:sp>
      <p:sp>
        <p:nvSpPr>
          <p:cNvPr id="3" name="Content Placeholder 2"/>
          <p:cNvSpPr>
            <a:spLocks noGrp="1"/>
          </p:cNvSpPr>
          <p:nvPr>
            <p:ph idx="1"/>
          </p:nvPr>
        </p:nvSpPr>
        <p:spPr/>
        <p:txBody>
          <a:bodyPr>
            <a:normAutofit lnSpcReduction="20000"/>
          </a:bodyPr>
          <a:p>
            <a:pPr>
              <a:buFont typeface="Wingdings" panose="05000000000000000000" charset="0"/>
              <a:buChar char="Ø"/>
            </a:pPr>
            <a:r>
              <a:rPr lang="en-US"/>
              <a:t>https://www.ncbi.nlm.nih.gov/pmc/articles/PMC4963704</a:t>
            </a:r>
            <a:endParaRPr lang="en-US"/>
          </a:p>
          <a:p>
            <a:pPr>
              <a:buFont typeface="Wingdings" panose="05000000000000000000" charset="0"/>
              <a:buChar char="Ø"/>
            </a:pPr>
            <a:endParaRPr lang="en-US"/>
          </a:p>
          <a:p>
            <a:pPr>
              <a:buFont typeface="Wingdings" panose="05000000000000000000" charset="0"/>
              <a:buChar char="Ø"/>
            </a:pPr>
            <a:r>
              <a:rPr lang="en-US"/>
              <a:t> Sharma P.V., Samhita Susruta, Varanasi . 2010. Chaukhambha visvabharati. [Google Scholar]</a:t>
            </a:r>
            <a:endParaRPr lang="en-US"/>
          </a:p>
          <a:p>
            <a:pPr marL="0" indent="0">
              <a:buFont typeface="Wingdings" panose="05000000000000000000" charset="0"/>
              <a:buNone/>
            </a:pPr>
            <a:endParaRPr lang="en-US"/>
          </a:p>
          <a:p>
            <a:pPr>
              <a:buFont typeface="Wingdings" panose="05000000000000000000" charset="0"/>
              <a:buChar char="Ø"/>
            </a:pPr>
            <a:r>
              <a:rPr lang="en-US"/>
              <a:t>Srikantha Murthy K.R., Astanga Hrdayam of Vagbhata; Varanasi . 2005. Chowkhamba Krishnadas Academy. [Google Scholar]</a:t>
            </a:r>
            <a:endParaRPr lang="en-US"/>
          </a:p>
          <a:p>
            <a:pPr marL="0" indent="0">
              <a:buFont typeface="Wingdings" panose="05000000000000000000" charset="0"/>
              <a:buNone/>
            </a:pPr>
            <a:endParaRPr lang="en-US"/>
          </a:p>
          <a:p>
            <a:pPr>
              <a:buFont typeface="Wingdings" panose="05000000000000000000" charset="0"/>
              <a:buChar char="Ø"/>
            </a:pPr>
            <a:r>
              <a:rPr lang="en-US"/>
              <a:t>Sharma R.K., Dash Bhagwan, Samhita Caraka, Varanasi . 2018. Chaukhambha Sanskrit Series Office. [Google Scholar]</a:t>
            </a:r>
            <a:endParaRPr lang="en-US"/>
          </a:p>
          <a:p>
            <a:pPr>
              <a:buFont typeface="Wingdings" panose="05000000000000000000" charset="0"/>
              <a:buChar char="Ø"/>
            </a:pPr>
            <a:endParaRPr lang="en-US"/>
          </a:p>
          <a:p>
            <a:pPr>
              <a:buFont typeface="Wingdings" panose="05000000000000000000" charset="0"/>
              <a:buChar char="Ø"/>
            </a:pPr>
            <a:r>
              <a:rPr lang="en-US"/>
              <a:t>https://www.dailypioneer.com/2022/india/19-20-lakh-cancer-cases-reported-in-india-in-2022.html</a:t>
            </a:r>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2760345" y="3109595"/>
            <a:ext cx="10972800" cy="990600"/>
          </a:xfrm>
        </p:spPr>
        <p:txBody>
          <a:bodyPr>
            <a:noAutofit/>
          </a:bodyPr>
          <a:p>
            <a:r>
              <a:rPr lang="en-IN" altLang="en-US" sz="7200"/>
              <a:t>  THANK YOU </a:t>
            </a:r>
            <a:endParaRPr lang="en-IN" altLang="en-US" sz="7200"/>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r>
              <a:rPr lang="en-IN" altLang="en-US"/>
              <a:t>                       SKIN DISEASE DATASET</a:t>
            </a:r>
            <a:endParaRPr lang="en-IN" altLang="en-US"/>
          </a:p>
        </p:txBody>
      </p:sp>
      <p:sp>
        <p:nvSpPr>
          <p:cNvPr id="9" name="Content Placeholder 8"/>
          <p:cNvSpPr>
            <a:spLocks noGrp="1"/>
          </p:cNvSpPr>
          <p:nvPr>
            <p:ph sz="half" idx="1"/>
          </p:nvPr>
        </p:nvSpPr>
        <p:spPr/>
        <p:txBody>
          <a:bodyPr/>
          <a:p>
            <a:r>
              <a:rPr lang="en-IN" altLang="en-US" sz="2800">
                <a:sym typeface="+mn-ea"/>
              </a:rPr>
              <a:t> </a:t>
            </a:r>
            <a:r>
              <a:rPr lang="en-IN" altLang="en-US" sz="2800" b="1">
                <a:sym typeface="+mn-ea"/>
              </a:rPr>
              <a:t>Eczema</a:t>
            </a:r>
            <a:r>
              <a:rPr lang="en-IN" altLang="en-US" sz="2800">
                <a:sym typeface="+mn-ea"/>
              </a:rPr>
              <a:t> (also called atopic dermatitis) is a condition that causes your skin to become dry, red, itchy and bumpy. It’s one of many types of dermatitis. Eczema damages the skin barrier function (the "glue" of your skin). This loss of barrier function makes your skin more sensitive and more prone to infection and dryness.</a:t>
            </a:r>
            <a:endParaRPr lang="en-IN" altLang="en-US" sz="2800">
              <a:sym typeface="+mn-ea"/>
            </a:endParaRPr>
          </a:p>
          <a:p>
            <a:endParaRPr lang="en-US" sz="2800"/>
          </a:p>
        </p:txBody>
      </p:sp>
      <p:sp>
        <p:nvSpPr>
          <p:cNvPr id="5" name="Date Placeholder 4"/>
          <p:cNvSpPr>
            <a:spLocks noGrp="1"/>
          </p:cNvSpPr>
          <p:nvPr>
            <p:ph type="dt" sz="half" idx="10"/>
          </p:nvPr>
        </p:nvSpPr>
        <p:spPr/>
        <p:txBody>
          <a:bodyPr/>
          <a:p>
            <a:fld id="{6A8BE3AC-6A30-4571-9FA4-414115DFFC61}" type="datetime2">
              <a:rPr lang="en-US" smtClean="0"/>
            </a:fld>
            <a:endParaRPr lang="en-US" dirty="0"/>
          </a:p>
        </p:txBody>
      </p:sp>
      <p:sp>
        <p:nvSpPr>
          <p:cNvPr id="6" name="Footer Placeholder 5"/>
          <p:cNvSpPr>
            <a:spLocks noGrp="1"/>
          </p:cNvSpPr>
          <p:nvPr>
            <p:ph type="ftr" sz="quarter" idx="11"/>
          </p:nvPr>
        </p:nvSpPr>
        <p:spPr/>
        <p:txBody>
          <a:bodyPr/>
          <a:p>
            <a:r>
              <a:rPr lang="en-US" dirty="0"/>
              <a:t>IT@HCST</a:t>
            </a:r>
            <a:endParaRPr lang="en-US" dirty="0"/>
          </a:p>
        </p:txBody>
      </p:sp>
      <p:sp>
        <p:nvSpPr>
          <p:cNvPr id="7" name="Slide Number Placeholder 6"/>
          <p:cNvSpPr>
            <a:spLocks noGrp="1"/>
          </p:cNvSpPr>
          <p:nvPr>
            <p:ph type="sldNum" sz="quarter" idx="12"/>
          </p:nvPr>
        </p:nvSpPr>
        <p:spPr/>
        <p:txBody>
          <a:bodyPr/>
          <a:p>
            <a:fld id="{132D015C-86D2-6E47-B92C-AA3F74A3BB30}" type="slidenum">
              <a:rPr lang="en-US" smtClean="0"/>
            </a:fld>
            <a:endParaRPr lang="en-US" dirty="0"/>
          </a:p>
        </p:txBody>
      </p:sp>
      <p:pic>
        <p:nvPicPr>
          <p:cNvPr id="100" name="Content Placeholder 99"/>
          <p:cNvPicPr/>
          <p:nvPr>
            <p:ph sz="half" idx="2"/>
          </p:nvPr>
        </p:nvPicPr>
        <p:blipFill>
          <a:blip r:embed="rId1"/>
          <a:stretch>
            <a:fillRect/>
          </a:stretch>
        </p:blipFill>
        <p:spPr>
          <a:xfrm>
            <a:off x="6197600" y="1673225"/>
            <a:ext cx="5384800" cy="471868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SKIN DISEASE DATASET </a:t>
            </a:r>
            <a:endParaRPr lang="en-IN" altLang="en-US"/>
          </a:p>
        </p:txBody>
      </p:sp>
      <p:sp>
        <p:nvSpPr>
          <p:cNvPr id="3" name="Content Placeholder 2"/>
          <p:cNvSpPr>
            <a:spLocks noGrp="1"/>
          </p:cNvSpPr>
          <p:nvPr>
            <p:ph sz="half" idx="1"/>
          </p:nvPr>
        </p:nvSpPr>
        <p:spPr/>
        <p:txBody>
          <a:bodyPr>
            <a:normAutofit lnSpcReduction="20000"/>
          </a:bodyPr>
          <a:p>
            <a:pPr>
              <a:buFont typeface="Wingdings" panose="05000000000000000000" charset="0"/>
              <a:buChar char="Ø"/>
            </a:pPr>
            <a:r>
              <a:rPr lang="en-IN" altLang="en-US">
                <a:sym typeface="+mn-ea"/>
              </a:rPr>
              <a:t> </a:t>
            </a:r>
            <a:r>
              <a:rPr lang="en-IN" altLang="en-US" sz="2800" b="1">
                <a:sym typeface="+mn-ea"/>
              </a:rPr>
              <a:t>Skin cancer</a:t>
            </a:r>
            <a:r>
              <a:rPr lang="en-IN" altLang="en-US" sz="2800">
                <a:sym typeface="+mn-ea"/>
              </a:rPr>
              <a:t> is often caused by ultraviolet (UV) light exposure from the sun. There are three main types of skin cancer:</a:t>
            </a:r>
            <a:endParaRPr lang="en-IN" altLang="en-US" sz="2800"/>
          </a:p>
          <a:p>
            <a:pPr>
              <a:buFont typeface="Arial" panose="020B0604020202020204" pitchFamily="34" charset="0"/>
              <a:buChar char="•"/>
            </a:pPr>
            <a:r>
              <a:rPr lang="en-IN" altLang="en-US" sz="2800">
                <a:sym typeface="+mn-ea"/>
              </a:rPr>
              <a:t>Basal cell carcinoma.</a:t>
            </a:r>
            <a:endParaRPr lang="en-IN" altLang="en-US" sz="2800"/>
          </a:p>
          <a:p>
            <a:pPr>
              <a:buFont typeface="Arial" panose="020B0604020202020204" pitchFamily="34" charset="0"/>
              <a:buChar char="•"/>
            </a:pPr>
            <a:r>
              <a:rPr lang="en-IN" altLang="en-US" sz="2800">
                <a:sym typeface="+mn-ea"/>
              </a:rPr>
              <a:t>Squamous cell carcinoma.</a:t>
            </a:r>
            <a:endParaRPr lang="en-IN" altLang="en-US" sz="2800"/>
          </a:p>
          <a:p>
            <a:pPr>
              <a:buFont typeface="Arial" panose="020B0604020202020204" pitchFamily="34" charset="0"/>
              <a:buChar char="•"/>
            </a:pPr>
            <a:r>
              <a:rPr lang="en-IN" altLang="en-US" sz="2800">
                <a:sym typeface="+mn-ea"/>
              </a:rPr>
              <a:t>Melanoma.</a:t>
            </a:r>
            <a:endParaRPr lang="en-IN" altLang="en-US" sz="2800"/>
          </a:p>
          <a:p>
            <a:pPr>
              <a:buFont typeface="Wingdings" panose="05000000000000000000" charset="0"/>
              <a:buChar char="Ø"/>
            </a:pPr>
            <a:endParaRPr lang="en-US" sz="2800"/>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7" name="Content Placeholder 6"/>
          <p:cNvPicPr>
            <a:picLocks noChangeAspect="1"/>
          </p:cNvPicPr>
          <p:nvPr>
            <p:ph sz="half" idx="2"/>
          </p:nvPr>
        </p:nvPicPr>
        <p:blipFill>
          <a:blip r:embed="rId1"/>
          <a:stretch>
            <a:fillRect/>
          </a:stretch>
        </p:blipFill>
        <p:spPr>
          <a:xfrm>
            <a:off x="6197600" y="1884680"/>
            <a:ext cx="5650865" cy="36664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SKIN DISEASE DATASET</a:t>
            </a:r>
            <a:endParaRPr lang="en-IN" altLang="en-US"/>
          </a:p>
        </p:txBody>
      </p:sp>
      <p:sp>
        <p:nvSpPr>
          <p:cNvPr id="3" name="Content Placeholder 2"/>
          <p:cNvSpPr>
            <a:spLocks noGrp="1"/>
          </p:cNvSpPr>
          <p:nvPr>
            <p:ph sz="half" idx="1"/>
          </p:nvPr>
        </p:nvSpPr>
        <p:spPr/>
        <p:txBody>
          <a:bodyPr/>
          <a:p>
            <a:pPr>
              <a:buFont typeface="Wingdings" panose="05000000000000000000" charset="0"/>
              <a:buChar char="Ø"/>
            </a:pPr>
            <a:r>
              <a:rPr lang="en-IN" altLang="en-US" b="1">
                <a:sym typeface="+mn-ea"/>
              </a:rPr>
              <a:t>  Nail fungus</a:t>
            </a:r>
            <a:r>
              <a:rPr lang="en-IN" altLang="en-US">
                <a:sym typeface="+mn-ea"/>
              </a:rPr>
              <a:t> is a common infection of the nail. It begins as a white or yellow-brown spot under the tip of your fingernail or toenail. As the fungal infection goes deeper, the nail may discolor, thicken and crumble at the edge. Nail fungus can affect several nails.</a:t>
            </a:r>
            <a:endParaRPr lang="en-IN" altLang="en-US"/>
          </a:p>
          <a:p>
            <a:pPr marL="0" indent="0">
              <a:buNone/>
            </a:pPr>
            <a:endParaRPr lang="en-US"/>
          </a:p>
        </p:txBody>
      </p:sp>
      <p:sp>
        <p:nvSpPr>
          <p:cNvPr id="4" name="Date Placeholder 3"/>
          <p:cNvSpPr>
            <a:spLocks noGrp="1"/>
          </p:cNvSpPr>
          <p:nvPr>
            <p:ph type="dt" sz="half" idx="10"/>
          </p:nvPr>
        </p:nvSpPr>
        <p:spPr/>
        <p:txBody>
          <a:bodyPr/>
          <a:p>
            <a:fld id="{20863724-379F-4DDB-A404-E61C877E1F07}" type="datetime2">
              <a:rPr lang="en-US" smtClean="0"/>
            </a:fld>
            <a:endParaRPr lang="en-US" dirty="0"/>
          </a:p>
        </p:txBody>
      </p:sp>
      <p:sp>
        <p:nvSpPr>
          <p:cNvPr id="5" name="Footer Placeholder 4"/>
          <p:cNvSpPr>
            <a:spLocks noGrp="1"/>
          </p:cNvSpPr>
          <p:nvPr>
            <p:ph type="ftr" sz="quarter" idx="11"/>
          </p:nvPr>
        </p:nvSpPr>
        <p:spPr/>
        <p:txBody>
          <a:bodyPr/>
          <a:p>
            <a:r>
              <a:rPr lang="en-US" dirty="0"/>
              <a:t>IT@HCST</a:t>
            </a:r>
            <a:endParaRPr lang="en-US" dirty="0"/>
          </a:p>
        </p:txBody>
      </p:sp>
      <p:sp>
        <p:nvSpPr>
          <p:cNvPr id="6" name="Slide Number Placeholder 5"/>
          <p:cNvSpPr>
            <a:spLocks noGrp="1"/>
          </p:cNvSpPr>
          <p:nvPr>
            <p:ph type="sldNum" sz="quarter" idx="12"/>
          </p:nvPr>
        </p:nvSpPr>
        <p:spPr/>
        <p:txBody>
          <a:bodyPr/>
          <a:p>
            <a:fld id="{132D015C-86D2-6E47-B92C-AA3F74A3BB30}" type="slidenum">
              <a:rPr lang="en-US" smtClean="0"/>
            </a:fld>
            <a:endParaRPr lang="en-US" dirty="0"/>
          </a:p>
        </p:txBody>
      </p:sp>
      <p:pic>
        <p:nvPicPr>
          <p:cNvPr id="8" name="Content Placeholder 7"/>
          <p:cNvPicPr>
            <a:picLocks noChangeAspect="1"/>
          </p:cNvPicPr>
          <p:nvPr>
            <p:ph sz="half" idx="2"/>
          </p:nvPr>
        </p:nvPicPr>
        <p:blipFill>
          <a:blip r:embed="rId1"/>
          <a:stretch>
            <a:fillRect/>
          </a:stretch>
        </p:blipFill>
        <p:spPr>
          <a:xfrm>
            <a:off x="6530340" y="1673225"/>
            <a:ext cx="4718685" cy="4718685"/>
          </a:xfrm>
          <a:prstGeom prst="rect">
            <a:avLst/>
          </a:prstGeom>
        </p:spPr>
      </p:pic>
      <p:sp>
        <p:nvSpPr>
          <p:cNvPr id="9" name="Text Box 8"/>
          <p:cNvSpPr txBox="1"/>
          <p:nvPr/>
        </p:nvSpPr>
        <p:spPr>
          <a:xfrm>
            <a:off x="6734175" y="6228080"/>
            <a:ext cx="4063365" cy="368300"/>
          </a:xfrm>
          <a:prstGeom prst="rect">
            <a:avLst/>
          </a:prstGeom>
          <a:noFill/>
        </p:spPr>
        <p:txBody>
          <a:bodyPr wrap="square" rtlCol="0">
            <a:spAutoFit/>
          </a:bodyPr>
          <a:p>
            <a:r>
              <a:rPr lang="en-IN" altLang="en-US"/>
              <a:t>               Black Toenail Fungus</a:t>
            </a:r>
            <a:endParaRPr lang="en-IN" alt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14669</Words>
  <Application>WPS Presentation</Application>
  <PresentationFormat>Widescreen</PresentationFormat>
  <Paragraphs>724</Paragraphs>
  <Slides>62</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62</vt:i4>
      </vt:variant>
    </vt:vector>
  </HeadingPairs>
  <TitlesOfParts>
    <vt:vector size="71" baseType="lpstr">
      <vt:lpstr>Arial</vt:lpstr>
      <vt:lpstr>SimSun</vt:lpstr>
      <vt:lpstr>Wingdings</vt:lpstr>
      <vt:lpstr>Times New Roman</vt:lpstr>
      <vt:lpstr>Wingdings</vt:lpstr>
      <vt:lpstr>Microsoft YaHei</vt:lpstr>
      <vt:lpstr>Arial Unicode MS</vt:lpstr>
      <vt:lpstr>Calibri</vt:lpstr>
      <vt:lpstr>Clarity</vt:lpstr>
      <vt:lpstr>Final Year Project on Skin disease Detection using convolutional neural network</vt:lpstr>
      <vt:lpstr>Introduction:</vt:lpstr>
      <vt:lpstr>Feasibility Study</vt:lpstr>
      <vt:lpstr>Operational Feasibility :</vt:lpstr>
      <vt:lpstr>                    SKIN DISEASE DATASET</vt:lpstr>
      <vt:lpstr>                      SKIN DISEASE DATASET</vt:lpstr>
      <vt:lpstr>                       SKIN DISEASE DATASET</vt:lpstr>
      <vt:lpstr>                  SKIN DISEASE DATASET </vt:lpstr>
      <vt:lpstr>                   SKIN DISEASE DATASET</vt:lpstr>
      <vt:lpstr>                              Iterative Waterfall Model </vt:lpstr>
      <vt:lpstr>                    Iterative Waterfall Model</vt:lpstr>
      <vt:lpstr>  Advantages of Iterative Waterfall Model</vt:lpstr>
      <vt:lpstr>Disadvantages of Iterative Waterfall Model</vt:lpstr>
      <vt:lpstr> Data Flow Diagram(DFD)</vt:lpstr>
      <vt:lpstr>Level 1 : The CNN model takes the image from the training dataset and then CNN model predicts the type of disease of the Skin disease.</vt:lpstr>
      <vt:lpstr>Level 2 :DFD Level 2 goes one step deeper into parts of 1-level DFD.It can be used to plan or record the specific/necessary detail about the system’s functioning.</vt:lpstr>
      <vt:lpstr>Convolutional Neural Network Algorithm:</vt:lpstr>
      <vt:lpstr>.</vt:lpstr>
      <vt:lpstr>How image recognition work ?</vt:lpstr>
      <vt:lpstr>How image recognition work ?</vt:lpstr>
      <vt:lpstr>How image recognition work ?</vt:lpstr>
      <vt:lpstr>How image recognition work ? </vt:lpstr>
      <vt:lpstr>How image recognition work ?</vt:lpstr>
      <vt:lpstr>How image recognition work ?</vt:lpstr>
      <vt:lpstr>How image recognition work ?</vt:lpstr>
      <vt:lpstr>                       System Architecture</vt:lpstr>
      <vt:lpstr>Detail Description Layer In CNN</vt:lpstr>
      <vt:lpstr>                        Convolutional Layer</vt:lpstr>
      <vt:lpstr>Convolutional Layer</vt:lpstr>
      <vt:lpstr>Convolutional Layer</vt:lpstr>
      <vt:lpstr>Convolutional Layer</vt:lpstr>
      <vt:lpstr>Convolutional Layer </vt:lpstr>
      <vt:lpstr>Convolutional Layer </vt:lpstr>
      <vt:lpstr>Convolutional Layer</vt:lpstr>
      <vt:lpstr>Convolutional Layer</vt:lpstr>
      <vt:lpstr>Convolutional Layer</vt:lpstr>
      <vt:lpstr>Convolutional Layer</vt:lpstr>
      <vt:lpstr>Convolutional Layer</vt:lpstr>
      <vt:lpstr>                                ReLU Layer</vt:lpstr>
      <vt:lpstr>ReLU Layer</vt:lpstr>
      <vt:lpstr>ReLU Layer</vt:lpstr>
      <vt:lpstr>ReLU Layer</vt:lpstr>
      <vt:lpstr>                              Pooling Layer </vt:lpstr>
      <vt:lpstr>Pooling Layer</vt:lpstr>
      <vt:lpstr>Pooling Layer</vt:lpstr>
      <vt:lpstr>Flattening </vt:lpstr>
      <vt:lpstr>Flattening </vt:lpstr>
      <vt:lpstr>                    Fully-Connected Layer</vt:lpstr>
      <vt:lpstr>Fully Connected Layer</vt:lpstr>
      <vt:lpstr>Fully Connected Layer</vt:lpstr>
      <vt:lpstr>Fully Connected Layer</vt:lpstr>
      <vt:lpstr>Fully Connected Layer</vt:lpstr>
      <vt:lpstr>SVC(Support Vector Classification)</vt:lpstr>
      <vt:lpstr>SVC(Support Vector Classification)</vt:lpstr>
      <vt:lpstr>                           SVC Advantages </vt:lpstr>
      <vt:lpstr>                     SVC Disadvantages</vt:lpstr>
      <vt:lpstr>                              ROC Curve</vt:lpstr>
      <vt:lpstr>                        Python Language </vt:lpstr>
      <vt:lpstr>                   Advantages of proposed System  </vt:lpstr>
      <vt:lpstr>                       System Requirement</vt:lpstr>
      <vt:lpstr>                              References</vt:lpstr>
      <vt:lpstr>  THANK YOU </vt:lpstr>
    </vt:vector>
  </TitlesOfParts>
  <Company>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on XXXXXXXXXXXXXXXXXXXXXXXXXXXXXXXXXXX</dc:title>
  <dc:creator>Ajay Parashar</dc:creator>
  <cp:lastModifiedBy>91839</cp:lastModifiedBy>
  <cp:revision>402</cp:revision>
  <dcterms:created xsi:type="dcterms:W3CDTF">2017-09-07T17:30:00Z</dcterms:created>
  <dcterms:modified xsi:type="dcterms:W3CDTF">2023-05-29T11:18:18Z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771E8EC4F4D448149A7D031339E92624</vt:lpwstr>
  </property>
</Properties>
</file>